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76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12192000" cy="6858000"/>
  <p:notesSz cx="6858000" cy="9144000"/>
  <p:embeddedFontLst>
    <p:embeddedFont>
      <p:font typeface="Helvetica Light" panose="020B0403020202020204" pitchFamily="3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6" userDrawn="1">
          <p15:clr>
            <a:srgbClr val="A4A3A4"/>
          </p15:clr>
        </p15:guide>
        <p15:guide id="2" pos="240" userDrawn="1">
          <p15:clr>
            <a:srgbClr val="A4A3A4"/>
          </p15:clr>
        </p15:guide>
        <p15:guide id="3" pos="7440" userDrawn="1">
          <p15:clr>
            <a:srgbClr val="A4A3A4"/>
          </p15:clr>
        </p15:guide>
        <p15:guide id="4" orient="horz" pos="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02" autoAdjust="0"/>
    <p:restoredTop sz="94666"/>
  </p:normalViewPr>
  <p:slideViewPr>
    <p:cSldViewPr snapToGrid="0" showGuides="1">
      <p:cViewPr>
        <p:scale>
          <a:sx n="65" d="100"/>
          <a:sy n="65" d="100"/>
        </p:scale>
        <p:origin x="504" y="1280"/>
      </p:cViewPr>
      <p:guideLst>
        <p:guide orient="horz" pos="4056"/>
        <p:guide pos="240"/>
        <p:guide pos="7440"/>
        <p:guide orient="horz" pos="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8565211565084"/>
          <c:y val="1.3476291674702481E-2"/>
          <c:w val="0.58102889517780909"/>
          <c:h val="0.7729642774810900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CAC7"/>
            </a:solidFill>
          </c:spPr>
          <c:dPt>
            <c:idx val="0"/>
            <c:bubble3D val="0"/>
            <c:spPr>
              <a:solidFill>
                <a:srgbClr val="FFCA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F3-4DF6-BC5E-4D7C7BEB2D1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3B-4549-B8AA-F00696FE66D5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D3B-4549-B8AA-F00696FE66D5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3B-4549-B8AA-F00696FE66D5}"/>
              </c:ext>
            </c:extLst>
          </c:dPt>
          <c:cat>
            <c:strRef>
              <c:f>Sheet1!$A$2:$A$5</c:f>
              <c:strCache>
                <c:ptCount val="4"/>
                <c:pt idx="0">
                  <c:v>Landfills or Incinerated</c:v>
                </c:pt>
                <c:pt idx="1">
                  <c:v>Recycled</c:v>
                </c:pt>
                <c:pt idx="2">
                  <c:v>Closed-loop recycled</c:v>
                </c:pt>
                <c:pt idx="3">
                  <c:v>Off-price, thrift, etc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0.73</c:v>
                </c:pt>
                <c:pt idx="1">
                  <c:v>0.12</c:v>
                </c:pt>
                <c:pt idx="2">
                  <c:v>0.01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B-4549-B8AA-F00696FE6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659726697848916E-2"/>
          <c:y val="0.84779642735018701"/>
          <c:w val="0.86708305947815434"/>
          <c:h val="0.1496256144167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Values</c:v>
                </c:pt>
              </c:strCache>
            </c:strRef>
          </c:tx>
          <c:spPr>
            <a:solidFill>
              <a:srgbClr val="FFCAC7"/>
            </a:solidFill>
          </c:spPr>
          <c:invertIfNegative val="1"/>
          <c:dPt>
            <c:idx val="1"/>
            <c:invertIfNegative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1-20EE-4709-BC73-CA7BD63EDB2C}"/>
              </c:ext>
            </c:extLst>
          </c:dPt>
          <c:cat>
            <c:strRef>
              <c:f>Sheet1!$A$2:$A$4</c:f>
              <c:strCache>
                <c:ptCount val="3"/>
                <c:pt idx="0">
                  <c:v>Market Value</c:v>
                </c:pt>
                <c:pt idx="1">
                  <c:v>Jobs Globally</c:v>
                </c:pt>
                <c:pt idx="2">
                  <c:v>Emerging Market Jobs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211</c:v>
                </c:pt>
                <c:pt idx="1">
                  <c:v>2.7</c:v>
                </c:pt>
                <c:pt idx="2">
                  <c:v>0.5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0EE-4709-BC73-CA7BD63ED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C2627-2B22-4BD3-905C-3142AC2B5F47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4AB51-81A5-4E28-A2CD-BB6D16074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17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F840-F112-FEAD-C686-6F875395D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7C52C-80D2-918A-C927-CDCBEAB95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BBF6B-0BF9-00F2-3FF5-6DE3786F5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C3C8D-95BA-5D51-BCA9-19A5F9057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8F3CF-158B-31C3-875D-EAE14AD5A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C5E1D-97DB-F8BB-2DBD-70785713E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9659F-8259-88F0-9D96-74440ADAB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67A28-BE10-982E-19B8-38DC5204E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905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A526A-3D38-7F3F-F200-41E6C4815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E6700-2BF0-65E5-9EB4-03C01F92F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C94C52-BACF-4489-7BB4-34DFD3678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7D2DE-EA38-66EB-4E4E-4E75F33A1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95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69FB3-4BE9-7CD3-7EBC-0483F046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88CA5-FA11-7FF9-0250-77DEC1EF5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B993A-A3D1-9987-B296-7C31A1BD9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DEF2A-037C-8AF0-9FCD-B5224C3DC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62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87B6E-7A75-31B5-03C8-35CA0BB01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D6D3F-1399-80C0-2988-FCBED2BC7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876DE-6FD8-3A52-3CFA-1A6E93806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9C7AD-F136-2102-9893-DC4F3EE61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303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FB92B-3935-7B9B-31EC-275ECAFE7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4D92C-36F9-5A36-1B87-1CAB0C929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37F768-D95A-F7E1-AA95-6C53CCDB7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214EF-A512-C3CF-89F3-9C7613C8A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FAB4D-C960-7A34-BF72-AB5EFFFA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EDF48-BC3A-4D66-3510-671DE35A6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BA786-A704-7406-9AA9-72363C15B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4F79B-9908-E527-326D-C8B9F40D8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6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9338-1381-3E54-FE85-4CA2DAFD6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92D5F-8C24-2AB0-D47A-A3FA4EA1E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D45DD4-7430-3A53-2AD3-6B2D27960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1A0F0-04F3-3063-C741-E827AD70D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89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0CF90-88D5-4638-55B4-29299FB11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24E86-B4A0-D3E4-9D8E-F17BCB01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144E9-10C5-3916-2E37-7908BD713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A93CA-95C7-EC2A-17E9-D02D0DEFD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6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FF96237-9D48-EFFA-78E3-AE6B05F53E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91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D46B72-3932-24CE-4191-51CC7ECF75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181600"/>
          </a:xfrm>
          <a:custGeom>
            <a:avLst/>
            <a:gdLst>
              <a:gd name="connsiteX0" fmla="*/ 0 w 12192000"/>
              <a:gd name="connsiteY0" fmla="*/ 0 h 5181600"/>
              <a:gd name="connsiteX1" fmla="*/ 12192000 w 12192000"/>
              <a:gd name="connsiteY1" fmla="*/ 0 h 5181600"/>
              <a:gd name="connsiteX2" fmla="*/ 12192000 w 12192000"/>
              <a:gd name="connsiteY2" fmla="*/ 5181600 h 5181600"/>
              <a:gd name="connsiteX3" fmla="*/ 0 w 12192000"/>
              <a:gd name="connsiteY3" fmla="*/ 518160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81600">
                <a:moveTo>
                  <a:pt x="0" y="0"/>
                </a:moveTo>
                <a:lnTo>
                  <a:pt x="12192000" y="0"/>
                </a:lnTo>
                <a:lnTo>
                  <a:pt x="12192000" y="5181600"/>
                </a:lnTo>
                <a:lnTo>
                  <a:pt x="0" y="518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C23E95-8BDF-C7D8-8B05-E3FD8F9625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91947" y="1422277"/>
            <a:ext cx="4034566" cy="4034566"/>
          </a:xfrm>
          <a:custGeom>
            <a:avLst/>
            <a:gdLst>
              <a:gd name="connsiteX0" fmla="*/ 0 w 4034566"/>
              <a:gd name="connsiteY0" fmla="*/ 0 h 4034566"/>
              <a:gd name="connsiteX1" fmla="*/ 4034566 w 4034566"/>
              <a:gd name="connsiteY1" fmla="*/ 0 h 4034566"/>
              <a:gd name="connsiteX2" fmla="*/ 4034566 w 4034566"/>
              <a:gd name="connsiteY2" fmla="*/ 2755165 h 4034566"/>
              <a:gd name="connsiteX3" fmla="*/ 2755165 w 4034566"/>
              <a:gd name="connsiteY3" fmla="*/ 4034566 h 4034566"/>
              <a:gd name="connsiteX4" fmla="*/ 0 w 4034566"/>
              <a:gd name="connsiteY4" fmla="*/ 4034566 h 403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566" h="4034566">
                <a:moveTo>
                  <a:pt x="0" y="0"/>
                </a:moveTo>
                <a:lnTo>
                  <a:pt x="4034566" y="0"/>
                </a:lnTo>
                <a:lnTo>
                  <a:pt x="4034566" y="2755165"/>
                </a:lnTo>
                <a:cubicBezTo>
                  <a:pt x="4034566" y="3461759"/>
                  <a:pt x="3461759" y="4034566"/>
                  <a:pt x="2755165" y="4034566"/>
                </a:cubicBezTo>
                <a:lnTo>
                  <a:pt x="0" y="40345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6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2D11CB2-C154-4718-B1B4-52D73A29C5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8460" y="0"/>
            <a:ext cx="4533540" cy="6858000"/>
          </a:xfrm>
          <a:custGeom>
            <a:avLst/>
            <a:gdLst>
              <a:gd name="connsiteX0" fmla="*/ 0 w 4533540"/>
              <a:gd name="connsiteY0" fmla="*/ 0 h 6858000"/>
              <a:gd name="connsiteX1" fmla="*/ 4533540 w 4533540"/>
              <a:gd name="connsiteY1" fmla="*/ 0 h 6858000"/>
              <a:gd name="connsiteX2" fmla="*/ 4533540 w 4533540"/>
              <a:gd name="connsiteY2" fmla="*/ 6858000 h 6858000"/>
              <a:gd name="connsiteX3" fmla="*/ 0 w 45335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540" h="6858000">
                <a:moveTo>
                  <a:pt x="0" y="0"/>
                </a:moveTo>
                <a:lnTo>
                  <a:pt x="4533540" y="0"/>
                </a:lnTo>
                <a:lnTo>
                  <a:pt x="453354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25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FA34CE-E04E-AAE8-F9DE-42CEB468FE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02395" y="723900"/>
            <a:ext cx="4908605" cy="5518343"/>
          </a:xfrm>
          <a:custGeom>
            <a:avLst/>
            <a:gdLst>
              <a:gd name="connsiteX0" fmla="*/ 0 w 4908605"/>
              <a:gd name="connsiteY0" fmla="*/ 0 h 5518343"/>
              <a:gd name="connsiteX1" fmla="*/ 4908605 w 4908605"/>
              <a:gd name="connsiteY1" fmla="*/ 0 h 5518343"/>
              <a:gd name="connsiteX2" fmla="*/ 4908605 w 4908605"/>
              <a:gd name="connsiteY2" fmla="*/ 5518343 h 5518343"/>
              <a:gd name="connsiteX3" fmla="*/ 0 w 4908605"/>
              <a:gd name="connsiteY3" fmla="*/ 5518343 h 551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8605" h="5518343">
                <a:moveTo>
                  <a:pt x="0" y="0"/>
                </a:moveTo>
                <a:lnTo>
                  <a:pt x="4908605" y="0"/>
                </a:lnTo>
                <a:lnTo>
                  <a:pt x="4908605" y="5518343"/>
                </a:lnTo>
                <a:lnTo>
                  <a:pt x="0" y="5518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4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347CD1-68D0-E273-01C9-385DDCE2BA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31131" cy="6858000"/>
          </a:xfrm>
          <a:custGeom>
            <a:avLst/>
            <a:gdLst>
              <a:gd name="connsiteX0" fmla="*/ 0 w 5331131"/>
              <a:gd name="connsiteY0" fmla="*/ 0 h 6858000"/>
              <a:gd name="connsiteX1" fmla="*/ 5331131 w 5331131"/>
              <a:gd name="connsiteY1" fmla="*/ 0 h 6858000"/>
              <a:gd name="connsiteX2" fmla="*/ 5331131 w 5331131"/>
              <a:gd name="connsiteY2" fmla="*/ 6858000 h 6858000"/>
              <a:gd name="connsiteX3" fmla="*/ 0 w 53311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131" h="6858000">
                <a:moveTo>
                  <a:pt x="0" y="0"/>
                </a:moveTo>
                <a:lnTo>
                  <a:pt x="5331131" y="0"/>
                </a:lnTo>
                <a:lnTo>
                  <a:pt x="533113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16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7CBD70-06C6-7371-5704-017EC91F4B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11581" y="2414748"/>
            <a:ext cx="2029164" cy="2029164"/>
          </a:xfrm>
          <a:custGeom>
            <a:avLst/>
            <a:gdLst>
              <a:gd name="connsiteX0" fmla="*/ 1014582 w 2029164"/>
              <a:gd name="connsiteY0" fmla="*/ 0 h 2029164"/>
              <a:gd name="connsiteX1" fmla="*/ 2029164 w 2029164"/>
              <a:gd name="connsiteY1" fmla="*/ 1014582 h 2029164"/>
              <a:gd name="connsiteX2" fmla="*/ 1014582 w 2029164"/>
              <a:gd name="connsiteY2" fmla="*/ 2029164 h 2029164"/>
              <a:gd name="connsiteX3" fmla="*/ 0 w 2029164"/>
              <a:gd name="connsiteY3" fmla="*/ 1014582 h 2029164"/>
              <a:gd name="connsiteX4" fmla="*/ 1014582 w 2029164"/>
              <a:gd name="connsiteY4" fmla="*/ 0 h 202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9164" h="2029164">
                <a:moveTo>
                  <a:pt x="1014582" y="0"/>
                </a:moveTo>
                <a:cubicBezTo>
                  <a:pt x="1574920" y="0"/>
                  <a:pt x="2029164" y="454244"/>
                  <a:pt x="2029164" y="1014582"/>
                </a:cubicBezTo>
                <a:cubicBezTo>
                  <a:pt x="2029164" y="1574920"/>
                  <a:pt x="1574920" y="2029164"/>
                  <a:pt x="1014582" y="2029164"/>
                </a:cubicBezTo>
                <a:cubicBezTo>
                  <a:pt x="454244" y="2029164"/>
                  <a:pt x="0" y="1574920"/>
                  <a:pt x="0" y="1014582"/>
                </a:cubicBezTo>
                <a:cubicBezTo>
                  <a:pt x="0" y="454244"/>
                  <a:pt x="454244" y="0"/>
                  <a:pt x="10145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42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168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781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874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enchen Bharwani">
            <a:extLst>
              <a:ext uri="{FF2B5EF4-FFF2-40B4-BE49-F238E27FC236}">
                <a16:creationId xmlns:a16="http://schemas.microsoft.com/office/drawing/2014/main" id="{3E4A19D5-5C3B-3D2C-CB44-0204B5BFF8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alphaModFix amt="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5763"/>
            <a:ext cx="11430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05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1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openxmlformats.org/officeDocument/2006/relationships/image" Target="../media/image38.jpeg"/><Relationship Id="rId7" Type="http://schemas.openxmlformats.org/officeDocument/2006/relationships/image" Target="../media/image40.png"/><Relationship Id="rId12" Type="http://schemas.openxmlformats.org/officeDocument/2006/relationships/hyperlink" Target="https://www.facebook.com/kanchan.bharwan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5" Type="http://schemas.openxmlformats.org/officeDocument/2006/relationships/image" Target="../media/image45.png"/><Relationship Id="rId10" Type="http://schemas.openxmlformats.org/officeDocument/2006/relationships/hyperlink" Target="https://kenchenbharwani.com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42.png"/><Relationship Id="rId14" Type="http://schemas.openxmlformats.org/officeDocument/2006/relationships/hyperlink" Target="https://www.instagram.com/kanchanbharwani/?hl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E91CD75B-C5F7-3849-091B-959700295C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" b="28691"/>
          <a:stretch/>
        </p:blipFill>
        <p:spPr>
          <a:xfrm>
            <a:off x="0" y="0"/>
            <a:ext cx="12192000" cy="5181600"/>
          </a:xfrm>
        </p:spPr>
      </p:pic>
      <p:sp>
        <p:nvSpPr>
          <p:cNvPr id="19" name="Rectangle 18"/>
          <p:cNvSpPr/>
          <p:nvPr/>
        </p:nvSpPr>
        <p:spPr>
          <a:xfrm>
            <a:off x="0" y="0"/>
            <a:ext cx="12192000" cy="5181600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218405" y="646339"/>
            <a:ext cx="1276350" cy="1276350"/>
            <a:chOff x="2114550" y="876300"/>
            <a:chExt cx="1276350" cy="1276350"/>
          </a:xfrm>
        </p:grpSpPr>
        <p:sp>
          <p:nvSpPr>
            <p:cNvPr id="23" name="Oval 22"/>
            <p:cNvSpPr/>
            <p:nvPr/>
          </p:nvSpPr>
          <p:spPr>
            <a:xfrm>
              <a:off x="2114550" y="876300"/>
              <a:ext cx="1276350" cy="1276350"/>
            </a:xfrm>
            <a:prstGeom prst="ellipse">
              <a:avLst/>
            </a:prstGeom>
            <a:noFill/>
            <a:ln>
              <a:solidFill>
                <a:srgbClr val="FFCA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339926" y="1101676"/>
              <a:ext cx="825598" cy="825598"/>
            </a:xfrm>
            <a:prstGeom prst="ellipse">
              <a:avLst/>
            </a:prstGeom>
            <a:noFill/>
            <a:ln>
              <a:solidFill>
                <a:srgbClr val="FFCA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2552700" y="1314450"/>
              <a:ext cx="400050" cy="400050"/>
            </a:xfrm>
            <a:prstGeom prst="ellipse">
              <a:avLst/>
            </a:prstGeom>
            <a:noFill/>
            <a:ln>
              <a:solidFill>
                <a:srgbClr val="FFCA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Round Single Corner Rectangle 20"/>
          <p:cNvSpPr/>
          <p:nvPr/>
        </p:nvSpPr>
        <p:spPr>
          <a:xfrm rot="5400000">
            <a:off x="7296150" y="1695450"/>
            <a:ext cx="4305300" cy="4305300"/>
          </a:xfrm>
          <a:prstGeom prst="round1Rect">
            <a:avLst>
              <a:gd name="adj" fmla="val 31711"/>
            </a:avLst>
          </a:prstGeom>
          <a:solidFill>
            <a:srgbClr val="FFCAC7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ingle Corner Rectangle 21"/>
          <p:cNvSpPr/>
          <p:nvPr/>
        </p:nvSpPr>
        <p:spPr>
          <a:xfrm rot="5400000">
            <a:off x="6856580" y="1284514"/>
            <a:ext cx="4305300" cy="4305300"/>
          </a:xfrm>
          <a:prstGeom prst="round1Rect">
            <a:avLst>
              <a:gd name="adj" fmla="val 31711"/>
            </a:avLst>
          </a:prstGeom>
          <a:solidFill>
            <a:schemeClr val="bg1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1589295" y="280929"/>
            <a:ext cx="251460" cy="266700"/>
            <a:chOff x="11589295" y="272807"/>
            <a:chExt cx="251460" cy="266700"/>
          </a:xfrm>
          <a:solidFill>
            <a:schemeClr val="bg1">
              <a:alpha val="50000"/>
            </a:schemeClr>
          </a:solidFill>
        </p:grpSpPr>
        <p:sp>
          <p:nvSpPr>
            <p:cNvPr id="12" name="Oval 11"/>
            <p:cNvSpPr/>
            <p:nvPr/>
          </p:nvSpPr>
          <p:spPr>
            <a:xfrm>
              <a:off x="11589295" y="272807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11741695" y="272807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1589295" y="440447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1741695" y="440447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6CEB468-1C1B-B7E1-22EC-F2A1CF288147}"/>
              </a:ext>
            </a:extLst>
          </p:cNvPr>
          <p:cNvGrpSpPr/>
          <p:nvPr/>
        </p:nvGrpSpPr>
        <p:grpSpPr>
          <a:xfrm>
            <a:off x="6508718" y="6227989"/>
            <a:ext cx="1095774" cy="1169489"/>
            <a:chOff x="6340817" y="5751135"/>
            <a:chExt cx="1951205" cy="2082467"/>
          </a:xfrm>
        </p:grpSpPr>
        <p:grpSp>
          <p:nvGrpSpPr>
            <p:cNvPr id="41" name="Group 40"/>
            <p:cNvGrpSpPr/>
            <p:nvPr/>
          </p:nvGrpSpPr>
          <p:grpSpPr>
            <a:xfrm>
              <a:off x="6340817" y="5882397"/>
              <a:ext cx="1951205" cy="1951205"/>
              <a:chOff x="2114550" y="876300"/>
              <a:chExt cx="1276350" cy="1276350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2114550" y="876300"/>
                <a:ext cx="1276350" cy="127635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2339926" y="1101676"/>
                <a:ext cx="825598" cy="825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552700" y="1314450"/>
                <a:ext cx="400050" cy="40005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E6199C6-AF4A-3936-BDF3-B99004A60CB3}"/>
                </a:ext>
              </a:extLst>
            </p:cNvPr>
            <p:cNvSpPr/>
            <p:nvPr/>
          </p:nvSpPr>
          <p:spPr>
            <a:xfrm>
              <a:off x="6631553" y="5751135"/>
              <a:ext cx="379081" cy="379081"/>
            </a:xfrm>
            <a:prstGeom prst="ellipse">
              <a:avLst/>
            </a:prstGeom>
            <a:gradFill>
              <a:gsLst>
                <a:gs pos="59000">
                  <a:schemeClr val="bg1">
                    <a:lumMod val="95000"/>
                  </a:schemeClr>
                </a:gs>
                <a:gs pos="0">
                  <a:srgbClr val="FFCAC7"/>
                </a:gs>
                <a:gs pos="100000">
                  <a:srgbClr val="EAF2FE"/>
                </a:gs>
              </a:gsLst>
              <a:lin ang="18000000" scaled="0"/>
            </a:gradFill>
            <a:ln>
              <a:noFill/>
            </a:ln>
            <a:effectLst>
              <a:outerShdw blurRad="229545" dist="205228" dir="6720000" sx="97000" sy="97000" algn="tr" rotWithShape="0">
                <a:srgbClr val="5C85D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FA237F3-6926-4242-066C-05BD170E7F78}"/>
              </a:ext>
            </a:extLst>
          </p:cNvPr>
          <p:cNvSpPr/>
          <p:nvPr/>
        </p:nvSpPr>
        <p:spPr>
          <a:xfrm>
            <a:off x="11481696" y="1567882"/>
            <a:ext cx="276686" cy="276686"/>
          </a:xfrm>
          <a:prstGeom prst="ellipse">
            <a:avLst/>
          </a:prstGeom>
          <a:gradFill>
            <a:gsLst>
              <a:gs pos="58000">
                <a:srgbClr val="FFCAC7"/>
              </a:gs>
              <a:gs pos="0">
                <a:srgbClr val="FFCAC7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8000000" scaled="0"/>
          </a:gradFill>
          <a:ln>
            <a:noFill/>
          </a:ln>
          <a:effectLst>
            <a:outerShdw blurRad="229545" dist="205228" dir="6720000" sx="97000" sy="97000" algn="tr" rotWithShape="0">
              <a:schemeClr val="accent4">
                <a:alpha val="31346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B15F2EE-D9A6-049D-AA72-0E6942852C73}"/>
              </a:ext>
            </a:extLst>
          </p:cNvPr>
          <p:cNvSpPr/>
          <p:nvPr/>
        </p:nvSpPr>
        <p:spPr>
          <a:xfrm>
            <a:off x="5298163" y="871715"/>
            <a:ext cx="276686" cy="276686"/>
          </a:xfrm>
          <a:prstGeom prst="ellipse">
            <a:avLst/>
          </a:prstGeom>
          <a:gradFill>
            <a:gsLst>
              <a:gs pos="59000">
                <a:srgbClr val="FFCAC7"/>
              </a:gs>
              <a:gs pos="0">
                <a:srgbClr val="D05924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8000000" scaled="0"/>
          </a:gradFill>
          <a:ln>
            <a:noFill/>
          </a:ln>
          <a:effectLst>
            <a:outerShdw blurRad="229545" dist="205228" dir="6720000" sx="97000" sy="97000" algn="tr" rotWithShape="0">
              <a:schemeClr val="bg1">
                <a:lumMod val="9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6FD9DCA3-FB4F-7B36-B7EC-4A4C247F65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6657" r="16657"/>
          <a:stretch>
            <a:fillRect/>
          </a:stretch>
        </p:blipFill>
        <p:spPr/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F78B57E-77B8-DCF5-9B29-67174A8E7977}"/>
              </a:ext>
            </a:extLst>
          </p:cNvPr>
          <p:cNvSpPr txBox="1"/>
          <p:nvPr/>
        </p:nvSpPr>
        <p:spPr>
          <a:xfrm>
            <a:off x="239163" y="2278955"/>
            <a:ext cx="76510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+mj-lt"/>
              </a:rPr>
              <a:t>FASHION THAT </a:t>
            </a:r>
            <a:r>
              <a:rPr lang="en-US" sz="5400" dirty="0">
                <a:solidFill>
                  <a:srgbClr val="FFCAC7"/>
                </a:solidFill>
                <a:latin typeface="+mj-lt"/>
              </a:rPr>
              <a:t>SUSTAINS 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636BFBCF-A9B7-185D-4D94-DBFEFDDD611A}"/>
              </a:ext>
            </a:extLst>
          </p:cNvPr>
          <p:cNvSpPr/>
          <p:nvPr/>
        </p:nvSpPr>
        <p:spPr>
          <a:xfrm>
            <a:off x="377736" y="1515902"/>
            <a:ext cx="2400300" cy="504932"/>
          </a:xfrm>
          <a:prstGeom prst="roundRect">
            <a:avLst>
              <a:gd name="adj" fmla="val 50000"/>
            </a:avLst>
          </a:prstGeom>
          <a:gradFill>
            <a:gsLst>
              <a:gs pos="59000">
                <a:srgbClr val="FFCAC7"/>
              </a:gs>
              <a:gs pos="0">
                <a:srgbClr val="FFCAC7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8000000" scaled="0"/>
          </a:gradFill>
          <a:ln>
            <a:noFill/>
          </a:ln>
          <a:effectLst>
            <a:outerShdw blurRad="229545" dist="152400" dir="6720000" sx="97000" sy="97000" algn="tr" rotWithShape="0">
              <a:schemeClr val="bg1">
                <a:lumMod val="9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1F63B9-3E9F-E718-35E4-9A24008194D2}"/>
              </a:ext>
            </a:extLst>
          </p:cNvPr>
          <p:cNvSpPr txBox="1"/>
          <p:nvPr/>
        </p:nvSpPr>
        <p:spPr>
          <a:xfrm>
            <a:off x="239163" y="1599962"/>
            <a:ext cx="268430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/>
              <a:t>A Smarter Model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5845DAD-A7E0-9E94-4550-283FFC9E79E0}"/>
              </a:ext>
            </a:extLst>
          </p:cNvPr>
          <p:cNvSpPr txBox="1"/>
          <p:nvPr/>
        </p:nvSpPr>
        <p:spPr>
          <a:xfrm>
            <a:off x="241412" y="4274243"/>
            <a:ext cx="6722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Off-Price Fashion Drives Circularity, Inclusive Growth and Sustainable Industry.</a:t>
            </a:r>
          </a:p>
        </p:txBody>
      </p:sp>
      <p:pic>
        <p:nvPicPr>
          <p:cNvPr id="59" name="Picture 2" descr="Kenchen Bharwani">
            <a:extLst>
              <a:ext uri="{FF2B5EF4-FFF2-40B4-BE49-F238E27FC236}">
                <a16:creationId xmlns:a16="http://schemas.microsoft.com/office/drawing/2014/main" id="{B0AC987B-5AB3-5314-E28B-1830EE3F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70" y="5554011"/>
            <a:ext cx="1475441" cy="78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CBE514C2-D08E-4BF6-0A49-C18D9885B1C8}"/>
              </a:ext>
            </a:extLst>
          </p:cNvPr>
          <p:cNvSpPr/>
          <p:nvPr/>
        </p:nvSpPr>
        <p:spPr>
          <a:xfrm>
            <a:off x="2236169" y="5633986"/>
            <a:ext cx="19389" cy="646331"/>
          </a:xfrm>
          <a:prstGeom prst="roundRect">
            <a:avLst>
              <a:gd name="adj" fmla="val 50000"/>
            </a:avLst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: Single Corner Rounded 61">
            <a:extLst>
              <a:ext uri="{FF2B5EF4-FFF2-40B4-BE49-F238E27FC236}">
                <a16:creationId xmlns:a16="http://schemas.microsoft.com/office/drawing/2014/main" id="{8D395C17-B571-E039-DA68-FB5074C72741}"/>
              </a:ext>
            </a:extLst>
          </p:cNvPr>
          <p:cNvSpPr/>
          <p:nvPr/>
        </p:nvSpPr>
        <p:spPr>
          <a:xfrm rot="5400000">
            <a:off x="6991946" y="1424427"/>
            <a:ext cx="4034565" cy="4034565"/>
          </a:xfrm>
          <a:prstGeom prst="round1Rect">
            <a:avLst>
              <a:gd name="adj" fmla="val 31068"/>
            </a:avLst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3" name="Picture 62" descr="A person with long hair smiling&#10;&#10;AI-generated content may be incorrect.">
            <a:extLst>
              <a:ext uri="{FF2B5EF4-FFF2-40B4-BE49-F238E27FC236}">
                <a16:creationId xmlns:a16="http://schemas.microsoft.com/office/drawing/2014/main" id="{CC2CBA32-9D0E-E480-6BF1-E79F49D25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54" b="9368"/>
          <a:stretch/>
        </p:blipFill>
        <p:spPr>
          <a:xfrm>
            <a:off x="5628190" y="280929"/>
            <a:ext cx="5370556" cy="5152644"/>
          </a:xfrm>
          <a:prstGeom prst="roundRect">
            <a:avLst>
              <a:gd name="adj" fmla="val 22028"/>
            </a:avLst>
          </a:prstGeom>
        </p:spPr>
      </p:pic>
    </p:spTree>
    <p:extLst>
      <p:ext uri="{BB962C8B-B14F-4D97-AF65-F5344CB8AC3E}">
        <p14:creationId xmlns:p14="http://schemas.microsoft.com/office/powerpoint/2010/main" val="187034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118B3-E08F-CCEC-F967-E8D33B64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AAC2277-061B-FF50-4BF6-DC80D5A6B272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6309E3B-C1D9-6152-70F6-FBD91C7A8FEC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1275CD-FE0D-4C6A-6054-7BF30BA4B202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2864BA0-3B33-A0D4-815C-F175A972FCA6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0C6BA37-AA42-5132-6BCF-0B74762FF57A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5176867-100A-71DA-4E69-EFE0AA364EF5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BF99C4B-2701-9705-B498-A126676381FC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7E034E-D16A-5A68-12B6-0A3EABCB9AE0}"/>
              </a:ext>
            </a:extLst>
          </p:cNvPr>
          <p:cNvSpPr/>
          <p:nvPr/>
        </p:nvSpPr>
        <p:spPr>
          <a:xfrm>
            <a:off x="694795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9C5461A-F590-9218-9FA8-3E36B7537630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6D1F3FE-6814-3DEA-B7CD-AE2E3EBE6145}"/>
              </a:ext>
            </a:extLst>
          </p:cNvPr>
          <p:cNvSpPr/>
          <p:nvPr/>
        </p:nvSpPr>
        <p:spPr>
          <a:xfrm>
            <a:off x="707177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73" name="Group 6172">
            <a:extLst>
              <a:ext uri="{FF2B5EF4-FFF2-40B4-BE49-F238E27FC236}">
                <a16:creationId xmlns:a16="http://schemas.microsoft.com/office/drawing/2014/main" id="{635A2481-9939-FA4F-BBD7-C55A8355165F}"/>
              </a:ext>
            </a:extLst>
          </p:cNvPr>
          <p:cNvGrpSpPr/>
          <p:nvPr/>
        </p:nvGrpSpPr>
        <p:grpSpPr>
          <a:xfrm>
            <a:off x="290022" y="726516"/>
            <a:ext cx="7898977" cy="4569313"/>
            <a:chOff x="290022" y="726516"/>
            <a:chExt cx="7898977" cy="456931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8DA49A9-E671-ADF6-5F69-FB5ACEDEDA1F}"/>
                </a:ext>
              </a:extLst>
            </p:cNvPr>
            <p:cNvGrpSpPr/>
            <p:nvPr/>
          </p:nvGrpSpPr>
          <p:grpSpPr>
            <a:xfrm>
              <a:off x="290022" y="726516"/>
              <a:ext cx="7898977" cy="630495"/>
              <a:chOff x="290022" y="538871"/>
              <a:chExt cx="7898977" cy="63049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5295E5-B695-341C-FE95-81B8B44D2CB0}"/>
                  </a:ext>
                </a:extLst>
              </p:cNvPr>
              <p:cNvSpPr txBox="1"/>
              <p:nvPr/>
            </p:nvSpPr>
            <p:spPr>
              <a:xfrm>
                <a:off x="290022" y="584591"/>
                <a:ext cx="789897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j-lt"/>
                  </a:rPr>
                  <a:t>Rethinking Fashion Waste</a:t>
                </a:r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72E49A0A-F695-C7CB-05D2-8257E244815B}"/>
                  </a:ext>
                </a:extLst>
              </p:cNvPr>
              <p:cNvSpPr/>
              <p:nvPr/>
            </p:nvSpPr>
            <p:spPr>
              <a:xfrm>
                <a:off x="381000" y="538871"/>
                <a:ext cx="801443" cy="45719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443B70-909A-2D8C-E66A-8D0570904D34}"/>
                </a:ext>
              </a:extLst>
            </p:cNvPr>
            <p:cNvSpPr txBox="1"/>
            <p:nvPr/>
          </p:nvSpPr>
          <p:spPr>
            <a:xfrm>
              <a:off x="302722" y="1456667"/>
              <a:ext cx="614683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The fashion industry is drowning in excess—and it’s costing us the planet.</a:t>
              </a:r>
            </a:p>
          </p:txBody>
        </p:sp>
        <p:grpSp>
          <p:nvGrpSpPr>
            <p:cNvPr id="6169" name="Group 6168">
              <a:extLst>
                <a:ext uri="{FF2B5EF4-FFF2-40B4-BE49-F238E27FC236}">
                  <a16:creationId xmlns:a16="http://schemas.microsoft.com/office/drawing/2014/main" id="{FA674BA8-5A84-C5B0-9C16-7A7BB40B36A8}"/>
                </a:ext>
              </a:extLst>
            </p:cNvPr>
            <p:cNvGrpSpPr/>
            <p:nvPr/>
          </p:nvGrpSpPr>
          <p:grpSpPr>
            <a:xfrm>
              <a:off x="381000" y="2147108"/>
              <a:ext cx="6769039" cy="3148721"/>
              <a:chOff x="381000" y="2010518"/>
              <a:chExt cx="6769039" cy="314872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3F71FBF-20C8-47BC-47A6-ABFD111C3D1C}"/>
                  </a:ext>
                </a:extLst>
              </p:cNvPr>
              <p:cNvGrpSpPr/>
              <p:nvPr/>
            </p:nvGrpSpPr>
            <p:grpSpPr>
              <a:xfrm>
                <a:off x="381000" y="2010518"/>
                <a:ext cx="6160485" cy="629714"/>
                <a:chOff x="741910" y="2296576"/>
                <a:chExt cx="6160485" cy="629714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7DDFBEE-FAAA-4140-ADB6-1EAD1BC886C7}"/>
                    </a:ext>
                  </a:extLst>
                </p:cNvPr>
                <p:cNvSpPr txBox="1"/>
                <p:nvPr/>
              </p:nvSpPr>
              <p:spPr>
                <a:xfrm>
                  <a:off x="1476378" y="2457545"/>
                  <a:ext cx="542601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/>
                    <a:t>92 million </a:t>
                  </a:r>
                  <a:r>
                    <a:rPr lang="en-US" sz="1400" dirty="0"/>
                    <a:t>tons of textile waste are generated every year.</a:t>
                  </a: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4173E276-8156-EA5F-FA77-2374E45F41EA}"/>
                    </a:ext>
                  </a:extLst>
                </p:cNvPr>
                <p:cNvGrpSpPr/>
                <p:nvPr/>
              </p:nvGrpSpPr>
              <p:grpSpPr>
                <a:xfrm>
                  <a:off x="741910" y="2296576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39" name="Oval 8">
                    <a:extLst>
                      <a:ext uri="{FF2B5EF4-FFF2-40B4-BE49-F238E27FC236}">
                        <a16:creationId xmlns:a16="http://schemas.microsoft.com/office/drawing/2014/main" id="{AEFFB7CA-F0FC-04A6-120F-CD890235A4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tx1">
                      <a:alpha val="6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40" name="Oval 8">
                    <a:extLst>
                      <a:ext uri="{FF2B5EF4-FFF2-40B4-BE49-F238E27FC236}">
                        <a16:creationId xmlns:a16="http://schemas.microsoft.com/office/drawing/2014/main" id="{B29D96C7-6422-7695-4A0F-23A21B153E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5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41" name="Oval 8">
                    <a:extLst>
                      <a:ext uri="{FF2B5EF4-FFF2-40B4-BE49-F238E27FC236}">
                        <a16:creationId xmlns:a16="http://schemas.microsoft.com/office/drawing/2014/main" id="{31A451FF-C215-AED9-BCCC-0DD7283C6D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39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71052FB6-F224-182A-F03A-BB580AEF60B3}"/>
                  </a:ext>
                </a:extLst>
              </p:cNvPr>
              <p:cNvGrpSpPr/>
              <p:nvPr/>
            </p:nvGrpSpPr>
            <p:grpSpPr>
              <a:xfrm>
                <a:off x="381000" y="2850187"/>
                <a:ext cx="6160485" cy="629714"/>
                <a:chOff x="741910" y="2296576"/>
                <a:chExt cx="6160485" cy="629714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2507116-6098-BDC1-5377-03F9FF90D1AC}"/>
                    </a:ext>
                  </a:extLst>
                </p:cNvPr>
                <p:cNvSpPr txBox="1"/>
                <p:nvPr/>
              </p:nvSpPr>
              <p:spPr>
                <a:xfrm>
                  <a:off x="1476378" y="2457545"/>
                  <a:ext cx="542601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Unsold inventory is often incinerated or sent to landfills.</a:t>
                  </a: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0FBD52A6-140E-59C5-4DB6-1067698F7128}"/>
                    </a:ext>
                  </a:extLst>
                </p:cNvPr>
                <p:cNvGrpSpPr/>
                <p:nvPr/>
              </p:nvGrpSpPr>
              <p:grpSpPr>
                <a:xfrm>
                  <a:off x="741910" y="2296576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46" name="Oval 8">
                    <a:extLst>
                      <a:ext uri="{FF2B5EF4-FFF2-40B4-BE49-F238E27FC236}">
                        <a16:creationId xmlns:a16="http://schemas.microsoft.com/office/drawing/2014/main" id="{1DA001CD-F257-5BBC-61E6-B946900452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tx1">
                      <a:alpha val="6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47" name="Oval 8">
                    <a:extLst>
                      <a:ext uri="{FF2B5EF4-FFF2-40B4-BE49-F238E27FC236}">
                        <a16:creationId xmlns:a16="http://schemas.microsoft.com/office/drawing/2014/main" id="{A7CB7C9D-D644-1D11-1961-56210D6B74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5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48" name="Oval 8">
                    <a:extLst>
                      <a:ext uri="{FF2B5EF4-FFF2-40B4-BE49-F238E27FC236}">
                        <a16:creationId xmlns:a16="http://schemas.microsoft.com/office/drawing/2014/main" id="{C1C09E15-EFD2-950A-6177-24241D6D31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39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D99A2DE-22E8-30FE-9EED-48E3306DAA8B}"/>
                  </a:ext>
                </a:extLst>
              </p:cNvPr>
              <p:cNvGrpSpPr/>
              <p:nvPr/>
            </p:nvGrpSpPr>
            <p:grpSpPr>
              <a:xfrm>
                <a:off x="381000" y="3689856"/>
                <a:ext cx="6769039" cy="629714"/>
                <a:chOff x="741910" y="2296576"/>
                <a:chExt cx="6769039" cy="629714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E41EF64-BDCE-1AFF-66F8-084739D597CA}"/>
                    </a:ext>
                  </a:extLst>
                </p:cNvPr>
                <p:cNvSpPr txBox="1"/>
                <p:nvPr/>
              </p:nvSpPr>
              <p:spPr>
                <a:xfrm>
                  <a:off x="1476378" y="2457545"/>
                  <a:ext cx="603457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Fast fashion worsens this with short cycles and mass production.</a:t>
                  </a:r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17EAA3FA-6B0C-BABD-6C41-BEBE0FB81D1B}"/>
                    </a:ext>
                  </a:extLst>
                </p:cNvPr>
                <p:cNvGrpSpPr/>
                <p:nvPr/>
              </p:nvGrpSpPr>
              <p:grpSpPr>
                <a:xfrm>
                  <a:off x="741910" y="2296576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55" name="Oval 8">
                    <a:extLst>
                      <a:ext uri="{FF2B5EF4-FFF2-40B4-BE49-F238E27FC236}">
                        <a16:creationId xmlns:a16="http://schemas.microsoft.com/office/drawing/2014/main" id="{9066B35B-499C-E2EB-CEFC-64F420C3BF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tx1">
                      <a:alpha val="6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56" name="Oval 8">
                    <a:extLst>
                      <a:ext uri="{FF2B5EF4-FFF2-40B4-BE49-F238E27FC236}">
                        <a16:creationId xmlns:a16="http://schemas.microsoft.com/office/drawing/2014/main" id="{4D7153DE-EE47-2592-9D9D-F59EA739E6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5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57" name="Oval 8">
                    <a:extLst>
                      <a:ext uri="{FF2B5EF4-FFF2-40B4-BE49-F238E27FC236}">
                        <a16:creationId xmlns:a16="http://schemas.microsoft.com/office/drawing/2014/main" id="{81EF92C5-7330-5379-B6E7-967052AB71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39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  <p:grpSp>
            <p:nvGrpSpPr>
              <p:cNvPr id="6144" name="Group 6143">
                <a:extLst>
                  <a:ext uri="{FF2B5EF4-FFF2-40B4-BE49-F238E27FC236}">
                    <a16:creationId xmlns:a16="http://schemas.microsoft.com/office/drawing/2014/main" id="{CC6B56D4-96DD-61F6-75F9-E7B6B9C48454}"/>
                  </a:ext>
                </a:extLst>
              </p:cNvPr>
              <p:cNvGrpSpPr/>
              <p:nvPr/>
            </p:nvGrpSpPr>
            <p:grpSpPr>
              <a:xfrm>
                <a:off x="381000" y="4529525"/>
                <a:ext cx="6690772" cy="629714"/>
                <a:chOff x="381000" y="4753059"/>
                <a:chExt cx="6690772" cy="629714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3766D63-2120-843B-3780-F8245A50FE08}"/>
                    </a:ext>
                  </a:extLst>
                </p:cNvPr>
                <p:cNvSpPr txBox="1"/>
                <p:nvPr/>
              </p:nvSpPr>
              <p:spPr>
                <a:xfrm>
                  <a:off x="1115468" y="4806306"/>
                  <a:ext cx="5956304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/>
                    <a:t>Off-price fashion </a:t>
                  </a:r>
                  <a:r>
                    <a:rPr lang="en-US" sz="1400" dirty="0"/>
                    <a:t>gives these products a second life—extending their life cycle while reducing waste.</a:t>
                  </a:r>
                </a:p>
              </p:txBody>
            </p: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960EF42F-062A-2BFE-F735-2A23F89E4054}"/>
                    </a:ext>
                  </a:extLst>
                </p:cNvPr>
                <p:cNvGrpSpPr/>
                <p:nvPr/>
              </p:nvGrpSpPr>
              <p:grpSpPr>
                <a:xfrm>
                  <a:off x="381000" y="4753059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61" name="Oval 8">
                    <a:extLst>
                      <a:ext uri="{FF2B5EF4-FFF2-40B4-BE49-F238E27FC236}">
                        <a16:creationId xmlns:a16="http://schemas.microsoft.com/office/drawing/2014/main" id="{F0355E19-5386-5E17-1A90-94AD40EB7B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tx1">
                      <a:alpha val="6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62" name="Oval 8">
                    <a:extLst>
                      <a:ext uri="{FF2B5EF4-FFF2-40B4-BE49-F238E27FC236}">
                        <a16:creationId xmlns:a16="http://schemas.microsoft.com/office/drawing/2014/main" id="{4D62438E-ED8B-0187-1457-9E0CE7BFBC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5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63" name="Oval 8">
                    <a:extLst>
                      <a:ext uri="{FF2B5EF4-FFF2-40B4-BE49-F238E27FC236}">
                        <a16:creationId xmlns:a16="http://schemas.microsoft.com/office/drawing/2014/main" id="{F5B09B23-27D0-1B15-CA76-98DA61CDC3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39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rgbClr val="FFFFFF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</p:grpSp>
      </p:grpSp>
      <p:grpSp>
        <p:nvGrpSpPr>
          <p:cNvPr id="6172" name="Group 6171">
            <a:extLst>
              <a:ext uri="{FF2B5EF4-FFF2-40B4-BE49-F238E27FC236}">
                <a16:creationId xmlns:a16="http://schemas.microsoft.com/office/drawing/2014/main" id="{B1B0D1AF-5221-DEA4-C8B0-7205F4DDEB42}"/>
              </a:ext>
            </a:extLst>
          </p:cNvPr>
          <p:cNvGrpSpPr/>
          <p:nvPr/>
        </p:nvGrpSpPr>
        <p:grpSpPr>
          <a:xfrm>
            <a:off x="-3402" y="5519064"/>
            <a:ext cx="6703707" cy="742036"/>
            <a:chOff x="-3402" y="5519064"/>
            <a:chExt cx="6703707" cy="742036"/>
          </a:xfrm>
        </p:grpSpPr>
        <p:sp>
          <p:nvSpPr>
            <p:cNvPr id="6171" name="Rectangle: Top Corners Rounded 6170">
              <a:extLst>
                <a:ext uri="{FF2B5EF4-FFF2-40B4-BE49-F238E27FC236}">
                  <a16:creationId xmlns:a16="http://schemas.microsoft.com/office/drawing/2014/main" id="{8622BE36-37E0-4970-4B91-19577C0CC527}"/>
                </a:ext>
              </a:extLst>
            </p:cNvPr>
            <p:cNvSpPr/>
            <p:nvPr/>
          </p:nvSpPr>
          <p:spPr>
            <a:xfrm rot="5400000">
              <a:off x="2977434" y="2538228"/>
              <a:ext cx="742036" cy="6703707"/>
            </a:xfrm>
            <a:prstGeom prst="round2Same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49" name="TextBox 6148">
              <a:extLst>
                <a:ext uri="{FF2B5EF4-FFF2-40B4-BE49-F238E27FC236}">
                  <a16:creationId xmlns:a16="http://schemas.microsoft.com/office/drawing/2014/main" id="{7707EA58-3983-1D32-F936-1CACBF067CFA}"/>
                </a:ext>
              </a:extLst>
            </p:cNvPr>
            <p:cNvSpPr txBox="1"/>
            <p:nvPr/>
          </p:nvSpPr>
          <p:spPr>
            <a:xfrm>
              <a:off x="958060" y="5628471"/>
              <a:ext cx="5110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Instead of letting clothes die in silence, off-price fashion gives them a voice again.</a:t>
              </a:r>
            </a:p>
          </p:txBody>
        </p:sp>
      </p:grpSp>
      <p:sp>
        <p:nvSpPr>
          <p:cNvPr id="6151" name="Rectangle 6150">
            <a:extLst>
              <a:ext uri="{FF2B5EF4-FFF2-40B4-BE49-F238E27FC236}">
                <a16:creationId xmlns:a16="http://schemas.microsoft.com/office/drawing/2014/main" id="{30FA1735-0E91-4E94-8739-8308A7A0B738}"/>
              </a:ext>
            </a:extLst>
          </p:cNvPr>
          <p:cNvSpPr/>
          <p:nvPr/>
        </p:nvSpPr>
        <p:spPr>
          <a:xfrm>
            <a:off x="11135859" y="0"/>
            <a:ext cx="1061533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70" name="Group 6169">
            <a:extLst>
              <a:ext uri="{FF2B5EF4-FFF2-40B4-BE49-F238E27FC236}">
                <a16:creationId xmlns:a16="http://schemas.microsoft.com/office/drawing/2014/main" id="{60BF32F3-A4C8-CD34-1563-EBD52F4DA0E9}"/>
              </a:ext>
            </a:extLst>
          </p:cNvPr>
          <p:cNvGrpSpPr/>
          <p:nvPr/>
        </p:nvGrpSpPr>
        <p:grpSpPr>
          <a:xfrm>
            <a:off x="7197667" y="854413"/>
            <a:ext cx="5014816" cy="5149174"/>
            <a:chOff x="7197667" y="1260490"/>
            <a:chExt cx="5014816" cy="5149174"/>
          </a:xfrm>
        </p:grpSpPr>
        <p:sp>
          <p:nvSpPr>
            <p:cNvPr id="6152" name="Rectangle: Rounded Corners 6151">
              <a:extLst>
                <a:ext uri="{FF2B5EF4-FFF2-40B4-BE49-F238E27FC236}">
                  <a16:creationId xmlns:a16="http://schemas.microsoft.com/office/drawing/2014/main" id="{76B6B179-0DBB-6781-467F-79EC64262A6F}"/>
                </a:ext>
              </a:extLst>
            </p:cNvPr>
            <p:cNvSpPr/>
            <p:nvPr/>
          </p:nvSpPr>
          <p:spPr>
            <a:xfrm>
              <a:off x="7458017" y="1260490"/>
              <a:ext cx="4352616" cy="5149174"/>
            </a:xfrm>
            <a:prstGeom prst="roundRect">
              <a:avLst>
                <a:gd name="adj" fmla="val 2001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aphicFrame>
          <p:nvGraphicFramePr>
            <p:cNvPr id="6155" name="Chart 6154">
              <a:extLst>
                <a:ext uri="{FF2B5EF4-FFF2-40B4-BE49-F238E27FC236}">
                  <a16:creationId xmlns:a16="http://schemas.microsoft.com/office/drawing/2014/main" id="{1578B949-ED67-46AA-2D40-75CB62C7F6D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01161662"/>
                </p:ext>
              </p:extLst>
            </p:nvPr>
          </p:nvGraphicFramePr>
          <p:xfrm>
            <a:off x="7197667" y="2022371"/>
            <a:ext cx="5014816" cy="37695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159" name="TextBox 6158">
              <a:extLst>
                <a:ext uri="{FF2B5EF4-FFF2-40B4-BE49-F238E27FC236}">
                  <a16:creationId xmlns:a16="http://schemas.microsoft.com/office/drawing/2014/main" id="{68D0DC66-2AC8-FC79-745F-165759290654}"/>
                </a:ext>
              </a:extLst>
            </p:cNvPr>
            <p:cNvSpPr txBox="1"/>
            <p:nvPr/>
          </p:nvSpPr>
          <p:spPr>
            <a:xfrm>
              <a:off x="8023700" y="5996902"/>
              <a:ext cx="32212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dirty="0"/>
                <a:t>Ellen MacArthur Foundation, 2021</a:t>
              </a:r>
            </a:p>
          </p:txBody>
        </p:sp>
        <p:sp>
          <p:nvSpPr>
            <p:cNvPr id="6161" name="TextBox 6160">
              <a:extLst>
                <a:ext uri="{FF2B5EF4-FFF2-40B4-BE49-F238E27FC236}">
                  <a16:creationId xmlns:a16="http://schemas.microsoft.com/office/drawing/2014/main" id="{42324FB9-0A0C-2525-EEC8-3745D51E79A1}"/>
                </a:ext>
              </a:extLst>
            </p:cNvPr>
            <p:cNvSpPr txBox="1"/>
            <p:nvPr/>
          </p:nvSpPr>
          <p:spPr>
            <a:xfrm>
              <a:off x="7866202" y="1528912"/>
              <a:ext cx="353624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/>
                <a:t>Where Does Fashion Waste Go?”</a:t>
              </a:r>
            </a:p>
          </p:txBody>
        </p:sp>
        <p:sp>
          <p:nvSpPr>
            <p:cNvPr id="6163" name="TextBox 6162">
              <a:extLst>
                <a:ext uri="{FF2B5EF4-FFF2-40B4-BE49-F238E27FC236}">
                  <a16:creationId xmlns:a16="http://schemas.microsoft.com/office/drawing/2014/main" id="{E6BCA567-94F8-D9DA-3A58-1F7F0806C5DC}"/>
                </a:ext>
              </a:extLst>
            </p:cNvPr>
            <p:cNvSpPr txBox="1"/>
            <p:nvPr/>
          </p:nvSpPr>
          <p:spPr>
            <a:xfrm>
              <a:off x="9890042" y="3717936"/>
              <a:ext cx="7695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73% </a:t>
              </a:r>
            </a:p>
          </p:txBody>
        </p:sp>
        <p:sp>
          <p:nvSpPr>
            <p:cNvPr id="6164" name="TextBox 6163">
              <a:extLst>
                <a:ext uri="{FF2B5EF4-FFF2-40B4-BE49-F238E27FC236}">
                  <a16:creationId xmlns:a16="http://schemas.microsoft.com/office/drawing/2014/main" id="{843A8771-072E-C68B-C78F-BA1D1C5D48C3}"/>
                </a:ext>
              </a:extLst>
            </p:cNvPr>
            <p:cNvSpPr txBox="1"/>
            <p:nvPr/>
          </p:nvSpPr>
          <p:spPr>
            <a:xfrm>
              <a:off x="8400954" y="3098856"/>
              <a:ext cx="7695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12% </a:t>
              </a:r>
            </a:p>
          </p:txBody>
        </p:sp>
        <p:sp>
          <p:nvSpPr>
            <p:cNvPr id="6165" name="TextBox 6164">
              <a:extLst>
                <a:ext uri="{FF2B5EF4-FFF2-40B4-BE49-F238E27FC236}">
                  <a16:creationId xmlns:a16="http://schemas.microsoft.com/office/drawing/2014/main" id="{2BF4C02A-FCDA-EA6D-CA1A-DDD0A7492B93}"/>
                </a:ext>
              </a:extLst>
            </p:cNvPr>
            <p:cNvSpPr txBox="1"/>
            <p:nvPr/>
          </p:nvSpPr>
          <p:spPr>
            <a:xfrm>
              <a:off x="8959102" y="2503844"/>
              <a:ext cx="7695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14% </a:t>
              </a:r>
            </a:p>
          </p:txBody>
        </p:sp>
        <p:sp>
          <p:nvSpPr>
            <p:cNvPr id="6166" name="TextBox 6165">
              <a:extLst>
                <a:ext uri="{FF2B5EF4-FFF2-40B4-BE49-F238E27FC236}">
                  <a16:creationId xmlns:a16="http://schemas.microsoft.com/office/drawing/2014/main" id="{70463D1A-8679-2B47-D370-AC32A97511D7}"/>
                </a:ext>
              </a:extLst>
            </p:cNvPr>
            <p:cNvSpPr txBox="1"/>
            <p:nvPr/>
          </p:nvSpPr>
          <p:spPr>
            <a:xfrm>
              <a:off x="8032999" y="2350504"/>
              <a:ext cx="7695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1% 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5661E9A-BC36-6A8E-422E-7811D7AA30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 rot="10800000">
            <a:off x="381000" y="5616775"/>
            <a:ext cx="556138" cy="556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E4F2CD-3956-1EC3-DCEA-48C1D4CAC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90" y="2323389"/>
            <a:ext cx="291867" cy="291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F6D25E-D7DF-AE63-81A8-E7776F5AA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64" y="3151886"/>
            <a:ext cx="291867" cy="291867"/>
          </a:xfrm>
          <a:prstGeom prst="rect">
            <a:avLst/>
          </a:prstGeom>
        </p:spPr>
      </p:pic>
      <p:pic>
        <p:nvPicPr>
          <p:cNvPr id="2050" name="Picture 2" descr="Fashion design ">
            <a:extLst>
              <a:ext uri="{FF2B5EF4-FFF2-40B4-BE49-F238E27FC236}">
                <a16:creationId xmlns:a16="http://schemas.microsoft.com/office/drawing/2014/main" id="{23E17E92-F9D1-3928-5A22-9D74DBA51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48" y="4005058"/>
            <a:ext cx="291867" cy="2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aste reduction ">
            <a:extLst>
              <a:ext uri="{FF2B5EF4-FFF2-40B4-BE49-F238E27FC236}">
                <a16:creationId xmlns:a16="http://schemas.microsoft.com/office/drawing/2014/main" id="{07C629DA-E035-6715-FE35-3D354AD74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59" y="4847585"/>
            <a:ext cx="314728" cy="31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05B59-8C63-FCA0-CC3C-B4AC0E589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F93853FF-CC5A-0064-F2FF-A63C2A47471E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A6EF40-D3B3-0F47-7B3B-1D7C76EB24F9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AD70DF-5CE9-F38C-C44E-FEB01F437716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4681AE-D2C6-7253-6EF3-952141AF2958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B11D84-D11B-9FDC-DA65-E26428A458EB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52D66B-BCC3-1BC5-374C-3D83DEA97C14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1A02DB-BE75-DBA5-47A1-4C2F5E9E53EC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EDEB61-204B-2BAA-FA17-79C1A6E84181}"/>
              </a:ext>
            </a:extLst>
          </p:cNvPr>
          <p:cNvSpPr/>
          <p:nvPr/>
        </p:nvSpPr>
        <p:spPr>
          <a:xfrm>
            <a:off x="694795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D2CB912-9688-B368-E6B9-6EB6EC998DAC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D8B3C1F-BC34-6E41-B418-FC68357ACDBE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1" name="Rectangle 6150">
            <a:extLst>
              <a:ext uri="{FF2B5EF4-FFF2-40B4-BE49-F238E27FC236}">
                <a16:creationId xmlns:a16="http://schemas.microsoft.com/office/drawing/2014/main" id="{9A16683A-6A29-77AC-08FF-C09C705ED697}"/>
              </a:ext>
            </a:extLst>
          </p:cNvPr>
          <p:cNvSpPr/>
          <p:nvPr/>
        </p:nvSpPr>
        <p:spPr>
          <a:xfrm>
            <a:off x="11135859" y="0"/>
            <a:ext cx="1061533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74151D-2A6E-614D-97AA-67A9869C8C02}"/>
              </a:ext>
            </a:extLst>
          </p:cNvPr>
          <p:cNvGrpSpPr/>
          <p:nvPr/>
        </p:nvGrpSpPr>
        <p:grpSpPr>
          <a:xfrm>
            <a:off x="290022" y="816313"/>
            <a:ext cx="7898977" cy="630495"/>
            <a:chOff x="290022" y="538871"/>
            <a:chExt cx="7898977" cy="63049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3DCF80-7D72-FBC9-59D9-5EF89B9E0B27}"/>
                </a:ext>
              </a:extLst>
            </p:cNvPr>
            <p:cNvSpPr txBox="1"/>
            <p:nvPr/>
          </p:nvSpPr>
          <p:spPr>
            <a:xfrm>
              <a:off x="290022" y="584591"/>
              <a:ext cx="78989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j-lt"/>
                </a:rPr>
                <a:t>What Is Off-Price Fashion?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C080DEB-5044-795A-F681-B19CDA086177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BD6F1BC-40C8-4E94-289F-08198F79F653}"/>
              </a:ext>
            </a:extLst>
          </p:cNvPr>
          <p:cNvSpPr txBox="1"/>
          <p:nvPr/>
        </p:nvSpPr>
        <p:spPr>
          <a:xfrm>
            <a:off x="257167" y="1478702"/>
            <a:ext cx="6521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1600" dirty="0"/>
              <a:t>Off-price is not about low value—it's about smart reallocation.</a:t>
            </a:r>
          </a:p>
        </p:txBody>
      </p:sp>
      <p:grpSp>
        <p:nvGrpSpPr>
          <p:cNvPr id="6206" name="Group 6205">
            <a:extLst>
              <a:ext uri="{FF2B5EF4-FFF2-40B4-BE49-F238E27FC236}">
                <a16:creationId xmlns:a16="http://schemas.microsoft.com/office/drawing/2014/main" id="{0CE36B74-9C80-33F8-7AB6-7C2FD4D59766}"/>
              </a:ext>
            </a:extLst>
          </p:cNvPr>
          <p:cNvGrpSpPr/>
          <p:nvPr/>
        </p:nvGrpSpPr>
        <p:grpSpPr>
          <a:xfrm>
            <a:off x="381000" y="2058744"/>
            <a:ext cx="6769039" cy="3992557"/>
            <a:chOff x="381000" y="2058744"/>
            <a:chExt cx="6769039" cy="399255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E1E6E2-1C62-D61A-6F13-283638D9F7B1}"/>
                </a:ext>
              </a:extLst>
            </p:cNvPr>
            <p:cNvGrpSpPr/>
            <p:nvPr/>
          </p:nvGrpSpPr>
          <p:grpSpPr>
            <a:xfrm>
              <a:off x="381000" y="2058744"/>
              <a:ext cx="6160485" cy="629714"/>
              <a:chOff x="741910" y="2296576"/>
              <a:chExt cx="6160485" cy="62971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077BBC7-E32F-8ABB-AD86-FD3BA43C0568}"/>
                  </a:ext>
                </a:extLst>
              </p:cNvPr>
              <p:cNvSpPr txBox="1"/>
              <p:nvPr/>
            </p:nvSpPr>
            <p:spPr>
              <a:xfrm>
                <a:off x="1476378" y="2349955"/>
                <a:ext cx="542601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Involves selling excess, canceled, or unsold inventory at discounted prices.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3A442E5-FC96-4673-2663-632B1B1DE7E4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39" name="Oval 8">
                  <a:extLst>
                    <a:ext uri="{FF2B5EF4-FFF2-40B4-BE49-F238E27FC236}">
                      <a16:creationId xmlns:a16="http://schemas.microsoft.com/office/drawing/2014/main" id="{6D86D025-7891-B8E7-62E4-2C23815349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0" name="Oval 8">
                  <a:extLst>
                    <a:ext uri="{FF2B5EF4-FFF2-40B4-BE49-F238E27FC236}">
                      <a16:creationId xmlns:a16="http://schemas.microsoft.com/office/drawing/2014/main" id="{71C75918-1DE9-C8A7-837B-D03B7927D6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1" name="Oval 8">
                  <a:extLst>
                    <a:ext uri="{FF2B5EF4-FFF2-40B4-BE49-F238E27FC236}">
                      <a16:creationId xmlns:a16="http://schemas.microsoft.com/office/drawing/2014/main" id="{14F0C02B-D5BF-D7ED-E8AD-C7B90C980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4C6AFBF-DA4E-9348-7E1F-FD402FA7709E}"/>
                </a:ext>
              </a:extLst>
            </p:cNvPr>
            <p:cNvGrpSpPr/>
            <p:nvPr/>
          </p:nvGrpSpPr>
          <p:grpSpPr>
            <a:xfrm>
              <a:off x="381000" y="2925113"/>
              <a:ext cx="6160485" cy="629714"/>
              <a:chOff x="741910" y="2296576"/>
              <a:chExt cx="6160485" cy="62971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F32A820-D0AF-81C9-A4B9-7577D188D25C}"/>
                  </a:ext>
                </a:extLst>
              </p:cNvPr>
              <p:cNvSpPr txBox="1"/>
              <p:nvPr/>
            </p:nvSpPr>
            <p:spPr>
              <a:xfrm>
                <a:off x="1476378" y="2345740"/>
                <a:ext cx="542601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Not the same as thrift or secondhand—these are new garments from top brands.</a:t>
                </a: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4A89DC6-5BBB-67E6-572F-F79A4392EA51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46" name="Oval 8">
                  <a:extLst>
                    <a:ext uri="{FF2B5EF4-FFF2-40B4-BE49-F238E27FC236}">
                      <a16:creationId xmlns:a16="http://schemas.microsoft.com/office/drawing/2014/main" id="{671EE259-7A20-2324-7CB5-93DD20601B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7" name="Oval 8">
                  <a:extLst>
                    <a:ext uri="{FF2B5EF4-FFF2-40B4-BE49-F238E27FC236}">
                      <a16:creationId xmlns:a16="http://schemas.microsoft.com/office/drawing/2014/main" id="{E54CE2A1-5A46-9B3E-03AF-43DAA1B34C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8" name="Oval 8">
                  <a:extLst>
                    <a:ext uri="{FF2B5EF4-FFF2-40B4-BE49-F238E27FC236}">
                      <a16:creationId xmlns:a16="http://schemas.microsoft.com/office/drawing/2014/main" id="{F78FE228-C7D0-E00B-0FE8-C8577428F6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D74159D-0A17-C5AA-3885-37F3CF320655}"/>
                </a:ext>
              </a:extLst>
            </p:cNvPr>
            <p:cNvGrpSpPr/>
            <p:nvPr/>
          </p:nvGrpSpPr>
          <p:grpSpPr>
            <a:xfrm>
              <a:off x="381000" y="3791482"/>
              <a:ext cx="6769039" cy="1393451"/>
              <a:chOff x="741910" y="2254422"/>
              <a:chExt cx="6769039" cy="1393451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6E24966-A9F1-8682-A7A7-B38E80C0E6E1}"/>
                  </a:ext>
                </a:extLst>
              </p:cNvPr>
              <p:cNvSpPr txBox="1"/>
              <p:nvPr/>
            </p:nvSpPr>
            <p:spPr>
              <a:xfrm>
                <a:off x="1476378" y="2254422"/>
                <a:ext cx="6034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Common sources of excess.</a:t>
                </a: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30F9158B-8158-9057-7A5E-17D028351F62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55" name="Oval 8">
                  <a:extLst>
                    <a:ext uri="{FF2B5EF4-FFF2-40B4-BE49-F238E27FC236}">
                      <a16:creationId xmlns:a16="http://schemas.microsoft.com/office/drawing/2014/main" id="{A38D02A7-DCD2-951D-FDC7-B0DD64FC4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6" name="Oval 8">
                  <a:extLst>
                    <a:ext uri="{FF2B5EF4-FFF2-40B4-BE49-F238E27FC236}">
                      <a16:creationId xmlns:a16="http://schemas.microsoft.com/office/drawing/2014/main" id="{09005880-E643-F64C-A816-84BCB76858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7" name="Oval 8">
                  <a:extLst>
                    <a:ext uri="{FF2B5EF4-FFF2-40B4-BE49-F238E27FC236}">
                      <a16:creationId xmlns:a16="http://schemas.microsoft.com/office/drawing/2014/main" id="{FE680AF7-B832-CEBC-E2A0-B59E060EF9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7162A5-CEDB-44D9-B175-781257AA35D8}"/>
                  </a:ext>
                </a:extLst>
              </p:cNvPr>
              <p:cNvSpPr txBox="1"/>
              <p:nvPr/>
            </p:nvSpPr>
            <p:spPr>
              <a:xfrm>
                <a:off x="1476379" y="2586044"/>
                <a:ext cx="3828412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Overproduction.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Retailer cancellations.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Shipment delays.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Mismatched colors or sizes.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0595BE8-A362-DCC3-A7A9-BC2B842D7CFE}"/>
                </a:ext>
              </a:extLst>
            </p:cNvPr>
            <p:cNvGrpSpPr/>
            <p:nvPr/>
          </p:nvGrpSpPr>
          <p:grpSpPr>
            <a:xfrm>
              <a:off x="381000" y="5421587"/>
              <a:ext cx="6160485" cy="629714"/>
              <a:chOff x="741910" y="2296576"/>
              <a:chExt cx="6160485" cy="62971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74646E-E146-39E4-350B-A2ECCD432878}"/>
                  </a:ext>
                </a:extLst>
              </p:cNvPr>
              <p:cNvSpPr txBox="1"/>
              <p:nvPr/>
            </p:nvSpPr>
            <p:spPr>
              <a:xfrm>
                <a:off x="1476378" y="2453634"/>
                <a:ext cx="542601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It’s fashion’s version of resource recovery.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9AAB55D-8CBB-44ED-D410-DD2C03DD2501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17" name="Oval 8">
                  <a:extLst>
                    <a:ext uri="{FF2B5EF4-FFF2-40B4-BE49-F238E27FC236}">
                      <a16:creationId xmlns:a16="http://schemas.microsoft.com/office/drawing/2014/main" id="{D46DA918-A340-8B48-EA15-47AA6F81E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18" name="Oval 8">
                  <a:extLst>
                    <a:ext uri="{FF2B5EF4-FFF2-40B4-BE49-F238E27FC236}">
                      <a16:creationId xmlns:a16="http://schemas.microsoft.com/office/drawing/2014/main" id="{E0D7EA74-FE97-4AB9-9394-09E92C7F42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19" name="Oval 8">
                  <a:extLst>
                    <a:ext uri="{FF2B5EF4-FFF2-40B4-BE49-F238E27FC236}">
                      <a16:creationId xmlns:a16="http://schemas.microsoft.com/office/drawing/2014/main" id="{CE16B6EF-A529-CF84-1A91-D409D8D510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</p:grpSp>
      <p:grpSp>
        <p:nvGrpSpPr>
          <p:cNvPr id="6205" name="Group 6204">
            <a:extLst>
              <a:ext uri="{FF2B5EF4-FFF2-40B4-BE49-F238E27FC236}">
                <a16:creationId xmlns:a16="http://schemas.microsoft.com/office/drawing/2014/main" id="{EADCFEB4-D5D1-817B-22F5-5DFA460646D6}"/>
              </a:ext>
            </a:extLst>
          </p:cNvPr>
          <p:cNvGrpSpPr/>
          <p:nvPr/>
        </p:nvGrpSpPr>
        <p:grpSpPr>
          <a:xfrm>
            <a:off x="7150038" y="897955"/>
            <a:ext cx="4660961" cy="5149174"/>
            <a:chOff x="7150038" y="995348"/>
            <a:chExt cx="4660961" cy="5149174"/>
          </a:xfrm>
        </p:grpSpPr>
        <p:sp>
          <p:nvSpPr>
            <p:cNvPr id="6152" name="Rectangle: Rounded Corners 6151">
              <a:extLst>
                <a:ext uri="{FF2B5EF4-FFF2-40B4-BE49-F238E27FC236}">
                  <a16:creationId xmlns:a16="http://schemas.microsoft.com/office/drawing/2014/main" id="{2B10D7DB-6103-97F6-8A18-F888BED79B21}"/>
                </a:ext>
              </a:extLst>
            </p:cNvPr>
            <p:cNvSpPr/>
            <p:nvPr/>
          </p:nvSpPr>
          <p:spPr>
            <a:xfrm>
              <a:off x="7150038" y="995348"/>
              <a:ext cx="4660595" cy="5149174"/>
            </a:xfrm>
            <a:prstGeom prst="roundRect">
              <a:avLst>
                <a:gd name="adj" fmla="val 2001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204" name="Group 6203">
              <a:extLst>
                <a:ext uri="{FF2B5EF4-FFF2-40B4-BE49-F238E27FC236}">
                  <a16:creationId xmlns:a16="http://schemas.microsoft.com/office/drawing/2014/main" id="{28937054-D976-CDA5-4AA1-400CD1C081D8}"/>
                </a:ext>
              </a:extLst>
            </p:cNvPr>
            <p:cNvGrpSpPr/>
            <p:nvPr/>
          </p:nvGrpSpPr>
          <p:grpSpPr>
            <a:xfrm>
              <a:off x="7460025" y="1435804"/>
              <a:ext cx="4350974" cy="4268262"/>
              <a:chOff x="7556163" y="1294870"/>
              <a:chExt cx="4350974" cy="4268262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99CB020-F06D-5836-86F7-D58CE5EAF103}"/>
                  </a:ext>
                </a:extLst>
              </p:cNvPr>
              <p:cNvGrpSpPr/>
              <p:nvPr/>
            </p:nvGrpSpPr>
            <p:grpSpPr>
              <a:xfrm rot="16200000">
                <a:off x="5738452" y="3112581"/>
                <a:ext cx="4268262" cy="632839"/>
                <a:chOff x="7346207" y="1668666"/>
                <a:chExt cx="4268262" cy="632839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9F5EEE0E-C3D9-724A-BE1C-D0814A160A1B}"/>
                    </a:ext>
                  </a:extLst>
                </p:cNvPr>
                <p:cNvSpPr/>
                <p:nvPr/>
              </p:nvSpPr>
              <p:spPr>
                <a:xfrm>
                  <a:off x="7346207" y="1668666"/>
                  <a:ext cx="4268262" cy="632839"/>
                </a:xfrm>
                <a:prstGeom prst="roundRect">
                  <a:avLst>
                    <a:gd name="adj" fmla="val 4973"/>
                  </a:avLst>
                </a:prstGeom>
                <a:solidFill>
                  <a:srgbClr val="FFCAC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E69CE6A-631C-AB6B-0275-F5AC01E73A45}"/>
                    </a:ext>
                  </a:extLst>
                </p:cNvPr>
                <p:cNvSpPr txBox="1"/>
                <p:nvPr/>
              </p:nvSpPr>
              <p:spPr>
                <a:xfrm>
                  <a:off x="7660531" y="1831197"/>
                  <a:ext cx="363961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400" b="1" dirty="0"/>
                    <a:t>Supply Sources for Off-Price Fashion</a:t>
                  </a:r>
                </a:p>
              </p:txBody>
            </p:sp>
          </p:grpSp>
          <p:grpSp>
            <p:nvGrpSpPr>
              <p:cNvPr id="6162" name="Group 6161">
                <a:extLst>
                  <a:ext uri="{FF2B5EF4-FFF2-40B4-BE49-F238E27FC236}">
                    <a16:creationId xmlns:a16="http://schemas.microsoft.com/office/drawing/2014/main" id="{BF46ECDA-2C8B-7600-913D-5C34734487EB}"/>
                  </a:ext>
                </a:extLst>
              </p:cNvPr>
              <p:cNvGrpSpPr/>
              <p:nvPr/>
            </p:nvGrpSpPr>
            <p:grpSpPr>
              <a:xfrm>
                <a:off x="9974091" y="1744107"/>
                <a:ext cx="1933046" cy="3369786"/>
                <a:chOff x="9974091" y="1440178"/>
                <a:chExt cx="1933046" cy="3369786"/>
              </a:xfrm>
            </p:grpSpPr>
            <p:grpSp>
              <p:nvGrpSpPr>
                <p:cNvPr id="6146" name="Group 6145">
                  <a:extLst>
                    <a:ext uri="{FF2B5EF4-FFF2-40B4-BE49-F238E27FC236}">
                      <a16:creationId xmlns:a16="http://schemas.microsoft.com/office/drawing/2014/main" id="{F36B970F-CDF5-89B3-0EA4-EBAD9B917750}"/>
                    </a:ext>
                  </a:extLst>
                </p:cNvPr>
                <p:cNvGrpSpPr/>
                <p:nvPr/>
              </p:nvGrpSpPr>
              <p:grpSpPr>
                <a:xfrm>
                  <a:off x="9974091" y="1440178"/>
                  <a:ext cx="1622692" cy="376663"/>
                  <a:chOff x="9974091" y="1440178"/>
                  <a:chExt cx="1622692" cy="376663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9658488-E940-949E-A884-82C302D2E3A4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321" y="1490010"/>
                    <a:ext cx="1591462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/>
                      <a:t>Overproduction.</a:t>
                    </a:r>
                  </a:p>
                </p:txBody>
              </p:sp>
              <p:sp>
                <p:nvSpPr>
                  <p:cNvPr id="6145" name="Rectangle: Rounded Corners 6144">
                    <a:extLst>
                      <a:ext uri="{FF2B5EF4-FFF2-40B4-BE49-F238E27FC236}">
                        <a16:creationId xmlns:a16="http://schemas.microsoft.com/office/drawing/2014/main" id="{EE301821-2B53-7291-1B84-36734692471B}"/>
                      </a:ext>
                    </a:extLst>
                  </p:cNvPr>
                  <p:cNvSpPr/>
                  <p:nvPr/>
                </p:nvSpPr>
                <p:spPr>
                  <a:xfrm>
                    <a:off x="9974091" y="1440178"/>
                    <a:ext cx="31227" cy="3766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47" name="Group 6146">
                  <a:extLst>
                    <a:ext uri="{FF2B5EF4-FFF2-40B4-BE49-F238E27FC236}">
                      <a16:creationId xmlns:a16="http://schemas.microsoft.com/office/drawing/2014/main" id="{E51AAAB2-3BDA-CA0D-5655-C932AA742E5B}"/>
                    </a:ext>
                  </a:extLst>
                </p:cNvPr>
                <p:cNvGrpSpPr/>
                <p:nvPr/>
              </p:nvGrpSpPr>
              <p:grpSpPr>
                <a:xfrm>
                  <a:off x="9974091" y="2437886"/>
                  <a:ext cx="1622692" cy="376663"/>
                  <a:chOff x="9974091" y="1440178"/>
                  <a:chExt cx="1622692" cy="376663"/>
                </a:xfrm>
              </p:grpSpPr>
              <p:sp>
                <p:nvSpPr>
                  <p:cNvPr id="6148" name="TextBox 6147">
                    <a:extLst>
                      <a:ext uri="{FF2B5EF4-FFF2-40B4-BE49-F238E27FC236}">
                        <a16:creationId xmlns:a16="http://schemas.microsoft.com/office/drawing/2014/main" id="{164896A0-0C3B-4235-1896-DF5047996DA2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321" y="1490010"/>
                    <a:ext cx="1591462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/>
                      <a:t>Canceled orders.</a:t>
                    </a:r>
                  </a:p>
                </p:txBody>
              </p:sp>
              <p:sp>
                <p:nvSpPr>
                  <p:cNvPr id="6150" name="Rectangle: Rounded Corners 6149">
                    <a:extLst>
                      <a:ext uri="{FF2B5EF4-FFF2-40B4-BE49-F238E27FC236}">
                        <a16:creationId xmlns:a16="http://schemas.microsoft.com/office/drawing/2014/main" id="{BD0EDECD-05C1-A9A6-4E85-A5EC7FCBDFCE}"/>
                      </a:ext>
                    </a:extLst>
                  </p:cNvPr>
                  <p:cNvSpPr/>
                  <p:nvPr/>
                </p:nvSpPr>
                <p:spPr>
                  <a:xfrm>
                    <a:off x="9974091" y="1440178"/>
                    <a:ext cx="31227" cy="3766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53" name="Group 6152">
                  <a:extLst>
                    <a:ext uri="{FF2B5EF4-FFF2-40B4-BE49-F238E27FC236}">
                      <a16:creationId xmlns:a16="http://schemas.microsoft.com/office/drawing/2014/main" id="{3E795144-7EA8-B4F8-8B8C-A3676DCDB5DA}"/>
                    </a:ext>
                  </a:extLst>
                </p:cNvPr>
                <p:cNvGrpSpPr/>
                <p:nvPr/>
              </p:nvGrpSpPr>
              <p:grpSpPr>
                <a:xfrm>
                  <a:off x="9974091" y="3435594"/>
                  <a:ext cx="1622692" cy="376663"/>
                  <a:chOff x="9974091" y="1440178"/>
                  <a:chExt cx="1622692" cy="376663"/>
                </a:xfrm>
              </p:grpSpPr>
              <p:sp>
                <p:nvSpPr>
                  <p:cNvPr id="6154" name="TextBox 6153">
                    <a:extLst>
                      <a:ext uri="{FF2B5EF4-FFF2-40B4-BE49-F238E27FC236}">
                        <a16:creationId xmlns:a16="http://schemas.microsoft.com/office/drawing/2014/main" id="{905DC87C-F7D3-5B9E-3806-6656FB0C8B04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321" y="1490010"/>
                    <a:ext cx="1591462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/>
                      <a:t>Excess inventory.</a:t>
                    </a:r>
                  </a:p>
                </p:txBody>
              </p:sp>
              <p:sp>
                <p:nvSpPr>
                  <p:cNvPr id="6156" name="Rectangle: Rounded Corners 6155">
                    <a:extLst>
                      <a:ext uri="{FF2B5EF4-FFF2-40B4-BE49-F238E27FC236}">
                        <a16:creationId xmlns:a16="http://schemas.microsoft.com/office/drawing/2014/main" id="{918024F5-0B2B-139A-F224-BD2244C68436}"/>
                      </a:ext>
                    </a:extLst>
                  </p:cNvPr>
                  <p:cNvSpPr/>
                  <p:nvPr/>
                </p:nvSpPr>
                <p:spPr>
                  <a:xfrm>
                    <a:off x="9974091" y="1440178"/>
                    <a:ext cx="31227" cy="3766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57" name="Group 6156">
                  <a:extLst>
                    <a:ext uri="{FF2B5EF4-FFF2-40B4-BE49-F238E27FC236}">
                      <a16:creationId xmlns:a16="http://schemas.microsoft.com/office/drawing/2014/main" id="{46E2CE4E-3673-2D84-DE7F-E9EBF1919F4B}"/>
                    </a:ext>
                  </a:extLst>
                </p:cNvPr>
                <p:cNvGrpSpPr/>
                <p:nvPr/>
              </p:nvGrpSpPr>
              <p:grpSpPr>
                <a:xfrm>
                  <a:off x="9974091" y="4433301"/>
                  <a:ext cx="1933046" cy="376663"/>
                  <a:chOff x="9974091" y="1440178"/>
                  <a:chExt cx="1933046" cy="376663"/>
                </a:xfrm>
              </p:grpSpPr>
              <p:sp>
                <p:nvSpPr>
                  <p:cNvPr id="6158" name="TextBox 6157">
                    <a:extLst>
                      <a:ext uri="{FF2B5EF4-FFF2-40B4-BE49-F238E27FC236}">
                        <a16:creationId xmlns:a16="http://schemas.microsoft.com/office/drawing/2014/main" id="{C54BB228-39BC-5E82-B1ED-640C5D8DE286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320" y="1490010"/>
                    <a:ext cx="1901817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/>
                      <a:t>End-of-season stock</a:t>
                    </a:r>
                  </a:p>
                </p:txBody>
              </p:sp>
              <p:sp>
                <p:nvSpPr>
                  <p:cNvPr id="6160" name="Rectangle: Rounded Corners 6159">
                    <a:extLst>
                      <a:ext uri="{FF2B5EF4-FFF2-40B4-BE49-F238E27FC236}">
                        <a16:creationId xmlns:a16="http://schemas.microsoft.com/office/drawing/2014/main" id="{ADF38331-9678-C50B-6286-AA1529E4AC57}"/>
                      </a:ext>
                    </a:extLst>
                  </p:cNvPr>
                  <p:cNvSpPr/>
                  <p:nvPr/>
                </p:nvSpPr>
                <p:spPr>
                  <a:xfrm>
                    <a:off x="9974091" y="1440178"/>
                    <a:ext cx="31227" cy="3766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cxnSp>
            <p:nvCxnSpPr>
              <p:cNvPr id="6168" name="Straight Connector 6167">
                <a:extLst>
                  <a:ext uri="{FF2B5EF4-FFF2-40B4-BE49-F238E27FC236}">
                    <a16:creationId xmlns:a16="http://schemas.microsoft.com/office/drawing/2014/main" id="{28A7A8E7-EE6F-1791-3CC2-EC577B21D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01049" y="1932438"/>
                <a:ext cx="873042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6" name="Straight Connector 6175">
                <a:extLst>
                  <a:ext uri="{FF2B5EF4-FFF2-40B4-BE49-F238E27FC236}">
                    <a16:creationId xmlns:a16="http://schemas.microsoft.com/office/drawing/2014/main" id="{380E63F1-8D45-0CAF-7C3E-F9E6CC9360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50383" y="2925113"/>
                <a:ext cx="623708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7" name="Straight Connector 6176">
                <a:extLst>
                  <a:ext uri="{FF2B5EF4-FFF2-40B4-BE49-F238E27FC236}">
                    <a16:creationId xmlns:a16="http://schemas.microsoft.com/office/drawing/2014/main" id="{27DF9EFD-96C9-6CF5-7FCD-FC582054B6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50383" y="3927854"/>
                <a:ext cx="623707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8" name="Straight Connector 6177">
                <a:extLst>
                  <a:ext uri="{FF2B5EF4-FFF2-40B4-BE49-F238E27FC236}">
                    <a16:creationId xmlns:a16="http://schemas.microsoft.com/office/drawing/2014/main" id="{259776D7-AAA9-DD61-9DE8-EE2147D188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01049" y="4925561"/>
                <a:ext cx="873041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83" name="Group 6182">
                <a:extLst>
                  <a:ext uri="{FF2B5EF4-FFF2-40B4-BE49-F238E27FC236}">
                    <a16:creationId xmlns:a16="http://schemas.microsoft.com/office/drawing/2014/main" id="{B687F335-2894-715D-03C9-0C2D70906841}"/>
                  </a:ext>
                </a:extLst>
              </p:cNvPr>
              <p:cNvGrpSpPr/>
              <p:nvPr/>
            </p:nvGrpSpPr>
            <p:grpSpPr>
              <a:xfrm>
                <a:off x="8189006" y="3205064"/>
                <a:ext cx="1161377" cy="447873"/>
                <a:chOff x="8277224" y="3497497"/>
                <a:chExt cx="474828" cy="447873"/>
              </a:xfrm>
            </p:grpSpPr>
            <p:cxnSp>
              <p:nvCxnSpPr>
                <p:cNvPr id="6179" name="Straight Connector 6178">
                  <a:extLst>
                    <a:ext uri="{FF2B5EF4-FFF2-40B4-BE49-F238E27FC236}">
                      <a16:creationId xmlns:a16="http://schemas.microsoft.com/office/drawing/2014/main" id="{DD2F53F9-ACC8-BEEE-03D0-BE7904811E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77224" y="3945370"/>
                  <a:ext cx="372891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80" name="Straight Connector 6179">
                  <a:extLst>
                    <a:ext uri="{FF2B5EF4-FFF2-40B4-BE49-F238E27FC236}">
                      <a16:creationId xmlns:a16="http://schemas.microsoft.com/office/drawing/2014/main" id="{3464284F-E863-67E0-3C13-EED17DE047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77224" y="3796079"/>
                  <a:ext cx="474828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81" name="Straight Connector 6180">
                  <a:extLst>
                    <a:ext uri="{FF2B5EF4-FFF2-40B4-BE49-F238E27FC236}">
                      <a16:creationId xmlns:a16="http://schemas.microsoft.com/office/drawing/2014/main" id="{E0AA01F1-3BA8-5F31-4016-CA80256D54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77224" y="3646788"/>
                  <a:ext cx="474828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82" name="Straight Connector 6181">
                  <a:extLst>
                    <a:ext uri="{FF2B5EF4-FFF2-40B4-BE49-F238E27FC236}">
                      <a16:creationId xmlns:a16="http://schemas.microsoft.com/office/drawing/2014/main" id="{79385635-35CC-953B-EC29-42D688299A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77224" y="3497497"/>
                  <a:ext cx="372891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185" name="Straight Connector 6184">
                <a:extLst>
                  <a:ext uri="{FF2B5EF4-FFF2-40B4-BE49-F238E27FC236}">
                    <a16:creationId xmlns:a16="http://schemas.microsoft.com/office/drawing/2014/main" id="{298EDA1E-E7D3-296D-C579-19C487A66F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1049" y="1932438"/>
                <a:ext cx="0" cy="1272626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3" name="Straight Connector 6192">
                <a:extLst>
                  <a:ext uri="{FF2B5EF4-FFF2-40B4-BE49-F238E27FC236}">
                    <a16:creationId xmlns:a16="http://schemas.microsoft.com/office/drawing/2014/main" id="{88DC81C3-65FF-99B2-E26F-FE2824CEB1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0383" y="2925113"/>
                <a:ext cx="0" cy="420886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0" name="Straight Connector 6199">
                <a:extLst>
                  <a:ext uri="{FF2B5EF4-FFF2-40B4-BE49-F238E27FC236}">
                    <a16:creationId xmlns:a16="http://schemas.microsoft.com/office/drawing/2014/main" id="{7B45231C-F8C8-EDAE-91FB-B76F8E4C08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0383" y="3502259"/>
                <a:ext cx="0" cy="420886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2" name="Straight Connector 6201">
                <a:extLst>
                  <a:ext uri="{FF2B5EF4-FFF2-40B4-BE49-F238E27FC236}">
                    <a16:creationId xmlns:a16="http://schemas.microsoft.com/office/drawing/2014/main" id="{EA6989EA-6DD0-BE9A-A14A-DAEA0FCD8C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1049" y="3652937"/>
                <a:ext cx="0" cy="1272626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98" name="Picture 2" descr="Trade ">
            <a:extLst>
              <a:ext uri="{FF2B5EF4-FFF2-40B4-BE49-F238E27FC236}">
                <a16:creationId xmlns:a16="http://schemas.microsoft.com/office/drawing/2014/main" id="{22F66FAD-D198-9D50-A804-28781F024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3" y="2233862"/>
            <a:ext cx="291867" cy="2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ashion ">
            <a:extLst>
              <a:ext uri="{FF2B5EF4-FFF2-40B4-BE49-F238E27FC236}">
                <a16:creationId xmlns:a16="http://schemas.microsoft.com/office/drawing/2014/main" id="{74E23A0B-5A29-DD59-1177-69EB4557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96" y="3088942"/>
            <a:ext cx="291867" cy="2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ata source ">
            <a:extLst>
              <a:ext uri="{FF2B5EF4-FFF2-40B4-BE49-F238E27FC236}">
                <a16:creationId xmlns:a16="http://schemas.microsoft.com/office/drawing/2014/main" id="{E7CE9485-6D6A-953F-D07E-EDA152050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96" y="4014084"/>
            <a:ext cx="291867" cy="2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covery ">
            <a:extLst>
              <a:ext uri="{FF2B5EF4-FFF2-40B4-BE49-F238E27FC236}">
                <a16:creationId xmlns:a16="http://schemas.microsoft.com/office/drawing/2014/main" id="{1C8277C9-009D-5D61-99DD-E0D60112E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41" y="5594324"/>
            <a:ext cx="291867" cy="2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0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A9529-1689-F11D-355D-C9DBF25D3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3" name="Picture Placeholder 6422" descr="A group of people working on a computer&#10;&#10;AI-generated content may be incorrect.">
            <a:extLst>
              <a:ext uri="{FF2B5EF4-FFF2-40B4-BE49-F238E27FC236}">
                <a16:creationId xmlns:a16="http://schemas.microsoft.com/office/drawing/2014/main" id="{8F7D61BC-62BC-49B7-BE9E-A127340205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grpSp>
        <p:nvGrpSpPr>
          <p:cNvPr id="6416" name="Group 6415">
            <a:extLst>
              <a:ext uri="{FF2B5EF4-FFF2-40B4-BE49-F238E27FC236}">
                <a16:creationId xmlns:a16="http://schemas.microsoft.com/office/drawing/2014/main" id="{D874CE7B-AD72-0E39-8A9F-FB5588004151}"/>
              </a:ext>
            </a:extLst>
          </p:cNvPr>
          <p:cNvGrpSpPr/>
          <p:nvPr/>
        </p:nvGrpSpPr>
        <p:grpSpPr>
          <a:xfrm>
            <a:off x="6889674" y="888581"/>
            <a:ext cx="4662920" cy="5090779"/>
            <a:chOff x="6889674" y="888581"/>
            <a:chExt cx="4662920" cy="5090779"/>
          </a:xfrm>
        </p:grpSpPr>
        <p:sp>
          <p:nvSpPr>
            <p:cNvPr id="6375" name="Oval 6374">
              <a:extLst>
                <a:ext uri="{FF2B5EF4-FFF2-40B4-BE49-F238E27FC236}">
                  <a16:creationId xmlns:a16="http://schemas.microsoft.com/office/drawing/2014/main" id="{EEB718AE-B35F-2E15-9638-64A410472D65}"/>
                </a:ext>
              </a:extLst>
            </p:cNvPr>
            <p:cNvSpPr/>
            <p:nvPr/>
          </p:nvSpPr>
          <p:spPr>
            <a:xfrm rot="5400000">
              <a:off x="9311583" y="2414749"/>
              <a:ext cx="2029163" cy="2029163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785" dirty="0">
                <a:solidFill>
                  <a:schemeClr val="tx1"/>
                </a:solidFill>
              </a:endParaRPr>
            </a:p>
          </p:txBody>
        </p:sp>
        <p:sp>
          <p:nvSpPr>
            <p:cNvPr id="6321" name="Oval 12">
              <a:extLst>
                <a:ext uri="{FF2B5EF4-FFF2-40B4-BE49-F238E27FC236}">
                  <a16:creationId xmlns:a16="http://schemas.microsoft.com/office/drawing/2014/main" id="{5589D40B-8353-37F6-8878-5912ADEAEE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159878" y="2261786"/>
              <a:ext cx="2332573" cy="2335088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dash"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69" name="Oval 12">
              <a:extLst>
                <a:ext uri="{FF2B5EF4-FFF2-40B4-BE49-F238E27FC236}">
                  <a16:creationId xmlns:a16="http://schemas.microsoft.com/office/drawing/2014/main" id="{A53D3460-2E1D-F830-D5EB-F24DA71002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905051" y="4339972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70" name="Oval 12">
              <a:extLst>
                <a:ext uri="{FF2B5EF4-FFF2-40B4-BE49-F238E27FC236}">
                  <a16:creationId xmlns:a16="http://schemas.microsoft.com/office/drawing/2014/main" id="{4F5FE60A-A020-CF61-443E-A117AA4A99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918676" y="4353614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71" name="Oval 12">
              <a:extLst>
                <a:ext uri="{FF2B5EF4-FFF2-40B4-BE49-F238E27FC236}">
                  <a16:creationId xmlns:a16="http://schemas.microsoft.com/office/drawing/2014/main" id="{AF3F41DC-2D42-923E-F085-44D1D1696A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933155" y="4368109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66" name="Oval 12">
              <a:extLst>
                <a:ext uri="{FF2B5EF4-FFF2-40B4-BE49-F238E27FC236}">
                  <a16:creationId xmlns:a16="http://schemas.microsoft.com/office/drawing/2014/main" id="{BAA4EC22-8F8C-E9B5-A16C-4DD9EC0BBB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17879" y="4536799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7" name="Oval 12">
              <a:extLst>
                <a:ext uri="{FF2B5EF4-FFF2-40B4-BE49-F238E27FC236}">
                  <a16:creationId xmlns:a16="http://schemas.microsoft.com/office/drawing/2014/main" id="{5BBE2FAB-C954-64AB-5B9D-D5798171EF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31505" y="4550441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8" name="Oval 12">
              <a:extLst>
                <a:ext uri="{FF2B5EF4-FFF2-40B4-BE49-F238E27FC236}">
                  <a16:creationId xmlns:a16="http://schemas.microsoft.com/office/drawing/2014/main" id="{42DFF53F-DAE4-DB81-3243-314F7A9629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45983" y="4564936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63" name="Oval 12">
              <a:extLst>
                <a:ext uri="{FF2B5EF4-FFF2-40B4-BE49-F238E27FC236}">
                  <a16:creationId xmlns:a16="http://schemas.microsoft.com/office/drawing/2014/main" id="{EE0B7D07-6FBC-6E5D-7BD5-5E5C87B249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391818" y="4143767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4" name="Oval 12">
              <a:extLst>
                <a:ext uri="{FF2B5EF4-FFF2-40B4-BE49-F238E27FC236}">
                  <a16:creationId xmlns:a16="http://schemas.microsoft.com/office/drawing/2014/main" id="{6C30719D-5861-0B34-648E-EE42B392D9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405444" y="4157409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5" name="Oval 12">
              <a:extLst>
                <a:ext uri="{FF2B5EF4-FFF2-40B4-BE49-F238E27FC236}">
                  <a16:creationId xmlns:a16="http://schemas.microsoft.com/office/drawing/2014/main" id="{B464EAE3-8044-2F4F-6C19-2182B60E5A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419922" y="4171904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60" name="Oval 12">
              <a:extLst>
                <a:ext uri="{FF2B5EF4-FFF2-40B4-BE49-F238E27FC236}">
                  <a16:creationId xmlns:a16="http://schemas.microsoft.com/office/drawing/2014/main" id="{D311ECB7-3270-BCF3-7719-6F5BBB788D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10905051" y="2395111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1" name="Oval 12">
              <a:extLst>
                <a:ext uri="{FF2B5EF4-FFF2-40B4-BE49-F238E27FC236}">
                  <a16:creationId xmlns:a16="http://schemas.microsoft.com/office/drawing/2014/main" id="{A2453397-E99E-0F59-443D-2B076EE320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10918676" y="2408751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62" name="Oval 12">
              <a:extLst>
                <a:ext uri="{FF2B5EF4-FFF2-40B4-BE49-F238E27FC236}">
                  <a16:creationId xmlns:a16="http://schemas.microsoft.com/office/drawing/2014/main" id="{9B5AA8B1-45CF-443A-14C3-2E37E3213E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10933155" y="2423246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31" name="Arrow: Chevron 6330">
              <a:extLst>
                <a:ext uri="{FF2B5EF4-FFF2-40B4-BE49-F238E27FC236}">
                  <a16:creationId xmlns:a16="http://schemas.microsoft.com/office/drawing/2014/main" id="{35B4F371-E8D1-51C3-7DDE-65A5F9269550}"/>
                </a:ext>
              </a:extLst>
            </p:cNvPr>
            <p:cNvSpPr/>
            <p:nvPr/>
          </p:nvSpPr>
          <p:spPr>
            <a:xfrm rot="11700000">
              <a:off x="10598857" y="2253468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32" name="Arrow: Chevron 6331">
              <a:extLst>
                <a:ext uri="{FF2B5EF4-FFF2-40B4-BE49-F238E27FC236}">
                  <a16:creationId xmlns:a16="http://schemas.microsoft.com/office/drawing/2014/main" id="{E6D66B42-52DB-3F18-A0BF-B7552DADB452}"/>
                </a:ext>
              </a:extLst>
            </p:cNvPr>
            <p:cNvSpPr/>
            <p:nvPr/>
          </p:nvSpPr>
          <p:spPr>
            <a:xfrm rot="20551387">
              <a:off x="10589429" y="4497390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33" name="Arrow: Chevron 6332">
              <a:extLst>
                <a:ext uri="{FF2B5EF4-FFF2-40B4-BE49-F238E27FC236}">
                  <a16:creationId xmlns:a16="http://schemas.microsoft.com/office/drawing/2014/main" id="{6657FF31-E76D-49C7-0A37-8419B8FE7095}"/>
                </a:ext>
              </a:extLst>
            </p:cNvPr>
            <p:cNvSpPr/>
            <p:nvPr/>
          </p:nvSpPr>
          <p:spPr>
            <a:xfrm rot="1429011">
              <a:off x="9766911" y="4427427"/>
              <a:ext cx="113452" cy="113452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34" name="Arrow: Chevron 6333">
              <a:extLst>
                <a:ext uri="{FF2B5EF4-FFF2-40B4-BE49-F238E27FC236}">
                  <a16:creationId xmlns:a16="http://schemas.microsoft.com/office/drawing/2014/main" id="{0CC54573-C2D4-642C-A126-809239904770}"/>
                </a:ext>
              </a:extLst>
            </p:cNvPr>
            <p:cNvSpPr/>
            <p:nvPr/>
          </p:nvSpPr>
          <p:spPr>
            <a:xfrm rot="9350858">
              <a:off x="9777139" y="2320354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29" name="Arrow: Chevron 6328">
              <a:extLst>
                <a:ext uri="{FF2B5EF4-FFF2-40B4-BE49-F238E27FC236}">
                  <a16:creationId xmlns:a16="http://schemas.microsoft.com/office/drawing/2014/main" id="{C71F8E6D-D944-ED06-D9FE-EC48064BFD85}"/>
                </a:ext>
              </a:extLst>
            </p:cNvPr>
            <p:cNvSpPr/>
            <p:nvPr/>
          </p:nvSpPr>
          <p:spPr>
            <a:xfrm rot="4412897">
              <a:off x="9180158" y="3788950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30" name="Arrow: Chevron 6329">
              <a:extLst>
                <a:ext uri="{FF2B5EF4-FFF2-40B4-BE49-F238E27FC236}">
                  <a16:creationId xmlns:a16="http://schemas.microsoft.com/office/drawing/2014/main" id="{1745E423-7F71-55DF-C464-8B1CD53979C5}"/>
                </a:ext>
              </a:extLst>
            </p:cNvPr>
            <p:cNvSpPr/>
            <p:nvPr/>
          </p:nvSpPr>
          <p:spPr>
            <a:xfrm rot="6938713">
              <a:off x="9191207" y="2928443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43" name="Oval 12">
              <a:extLst>
                <a:ext uri="{FF2B5EF4-FFF2-40B4-BE49-F238E27FC236}">
                  <a16:creationId xmlns:a16="http://schemas.microsoft.com/office/drawing/2014/main" id="{4C01F66E-EFD0-9EC8-F8AD-AB7BA7F041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17879" y="2204103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44" name="Oval 12">
              <a:extLst>
                <a:ext uri="{FF2B5EF4-FFF2-40B4-BE49-F238E27FC236}">
                  <a16:creationId xmlns:a16="http://schemas.microsoft.com/office/drawing/2014/main" id="{9E10A0B0-9433-827B-ECE9-81A1C83A5A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31505" y="2217745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45" name="Oval 12">
              <a:extLst>
                <a:ext uri="{FF2B5EF4-FFF2-40B4-BE49-F238E27FC236}">
                  <a16:creationId xmlns:a16="http://schemas.microsoft.com/office/drawing/2014/main" id="{E8D4AC6A-B801-6B52-10B4-7F4390B621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245983" y="2232240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397" name="Arrow: Chevron 6396">
              <a:extLst>
                <a:ext uri="{FF2B5EF4-FFF2-40B4-BE49-F238E27FC236}">
                  <a16:creationId xmlns:a16="http://schemas.microsoft.com/office/drawing/2014/main" id="{87BD774C-BB97-201C-4D44-13AAFA3C80BE}"/>
                </a:ext>
              </a:extLst>
            </p:cNvPr>
            <p:cNvSpPr/>
            <p:nvPr/>
          </p:nvSpPr>
          <p:spPr>
            <a:xfrm rot="5400000" flipH="1" flipV="1">
              <a:off x="11439140" y="3392254"/>
              <a:ext cx="113454" cy="113454"/>
            </a:xfrm>
            <a:prstGeom prst="chevron">
              <a:avLst/>
            </a:prstGeom>
            <a:solidFill>
              <a:srgbClr val="FFCAC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354" name="Oval 12">
              <a:extLst>
                <a:ext uri="{FF2B5EF4-FFF2-40B4-BE49-F238E27FC236}">
                  <a16:creationId xmlns:a16="http://schemas.microsoft.com/office/drawing/2014/main" id="{760E3AD8-333B-60D8-6EC6-65E9306985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096427" y="3365808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55" name="Oval 12">
              <a:extLst>
                <a:ext uri="{FF2B5EF4-FFF2-40B4-BE49-F238E27FC236}">
                  <a16:creationId xmlns:a16="http://schemas.microsoft.com/office/drawing/2014/main" id="{34EA83A2-5FC9-9AB8-74ED-4F905C3E4A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110053" y="3379450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356" name="Oval 12">
              <a:extLst>
                <a:ext uri="{FF2B5EF4-FFF2-40B4-BE49-F238E27FC236}">
                  <a16:creationId xmlns:a16="http://schemas.microsoft.com/office/drawing/2014/main" id="{FE6EF8B4-30DF-1045-239B-B07268902F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124531" y="3393945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sp>
          <p:nvSpPr>
            <p:cNvPr id="6275" name="TextBox 6274">
              <a:extLst>
                <a:ext uri="{FF2B5EF4-FFF2-40B4-BE49-F238E27FC236}">
                  <a16:creationId xmlns:a16="http://schemas.microsoft.com/office/drawing/2014/main" id="{F4933AC1-6376-256D-40B0-486A337D0A4A}"/>
                </a:ext>
              </a:extLst>
            </p:cNvPr>
            <p:cNvSpPr txBox="1"/>
            <p:nvPr/>
          </p:nvSpPr>
          <p:spPr>
            <a:xfrm>
              <a:off x="9566429" y="3059995"/>
              <a:ext cx="151844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Off-Price in the Circular Fashion Loop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D098C08-B9A9-300C-F8BF-2D2BDF870E2B}"/>
                </a:ext>
              </a:extLst>
            </p:cNvPr>
            <p:cNvSpPr/>
            <p:nvPr/>
          </p:nvSpPr>
          <p:spPr>
            <a:xfrm flipH="1">
              <a:off x="9184736" y="5538312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278" name="TextBox 6277">
              <a:extLst>
                <a:ext uri="{FF2B5EF4-FFF2-40B4-BE49-F238E27FC236}">
                  <a16:creationId xmlns:a16="http://schemas.microsoft.com/office/drawing/2014/main" id="{47C2AE96-D1CA-9A86-FD7C-239ECC32DF95}"/>
                </a:ext>
              </a:extLst>
            </p:cNvPr>
            <p:cNvSpPr txBox="1"/>
            <p:nvPr/>
          </p:nvSpPr>
          <p:spPr>
            <a:xfrm>
              <a:off x="9158620" y="5625100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Raw materials </a:t>
              </a: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384001D-6144-C34C-7A6E-6BA163BE564A}"/>
                </a:ext>
              </a:extLst>
            </p:cNvPr>
            <p:cNvSpPr/>
            <p:nvPr/>
          </p:nvSpPr>
          <p:spPr>
            <a:xfrm>
              <a:off x="9184736" y="888581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281" name="TextBox 6280">
              <a:extLst>
                <a:ext uri="{FF2B5EF4-FFF2-40B4-BE49-F238E27FC236}">
                  <a16:creationId xmlns:a16="http://schemas.microsoft.com/office/drawing/2014/main" id="{3141B19C-E316-0226-3012-5B432973754B}"/>
                </a:ext>
              </a:extLst>
            </p:cNvPr>
            <p:cNvSpPr txBox="1"/>
            <p:nvPr/>
          </p:nvSpPr>
          <p:spPr>
            <a:xfrm>
              <a:off x="9518789" y="975369"/>
              <a:ext cx="11846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Production</a:t>
              </a:r>
            </a:p>
          </p:txBody>
        </p:sp>
        <p:sp>
          <p:nvSpPr>
            <p:cNvPr id="6295" name="Rectangle: Rounded Corners 6294">
              <a:extLst>
                <a:ext uri="{FF2B5EF4-FFF2-40B4-BE49-F238E27FC236}">
                  <a16:creationId xmlns:a16="http://schemas.microsoft.com/office/drawing/2014/main" id="{6DB2294D-95F8-73EA-D267-65FC7C4F64A0}"/>
                </a:ext>
              </a:extLst>
            </p:cNvPr>
            <p:cNvSpPr/>
            <p:nvPr/>
          </p:nvSpPr>
          <p:spPr>
            <a:xfrm>
              <a:off x="6915790" y="3213446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296" name="TextBox 6295">
              <a:extLst>
                <a:ext uri="{FF2B5EF4-FFF2-40B4-BE49-F238E27FC236}">
                  <a16:creationId xmlns:a16="http://schemas.microsoft.com/office/drawing/2014/main" id="{11703829-41A6-A544-4500-A8306499F052}"/>
                </a:ext>
              </a:extLst>
            </p:cNvPr>
            <p:cNvSpPr txBox="1"/>
            <p:nvPr/>
          </p:nvSpPr>
          <p:spPr>
            <a:xfrm>
              <a:off x="6889674" y="3300234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Off-price sale</a:t>
              </a:r>
            </a:p>
          </p:txBody>
        </p:sp>
        <p:sp>
          <p:nvSpPr>
            <p:cNvPr id="6298" name="Rectangle: Rounded Corners 6297">
              <a:extLst>
                <a:ext uri="{FF2B5EF4-FFF2-40B4-BE49-F238E27FC236}">
                  <a16:creationId xmlns:a16="http://schemas.microsoft.com/office/drawing/2014/main" id="{6677A5EA-4B12-CE4A-4DF1-E001EC41A1CD}"/>
                </a:ext>
              </a:extLst>
            </p:cNvPr>
            <p:cNvSpPr/>
            <p:nvPr/>
          </p:nvSpPr>
          <p:spPr>
            <a:xfrm>
              <a:off x="8189425" y="1663536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299" name="TextBox 6298">
              <a:extLst>
                <a:ext uri="{FF2B5EF4-FFF2-40B4-BE49-F238E27FC236}">
                  <a16:creationId xmlns:a16="http://schemas.microsoft.com/office/drawing/2014/main" id="{9F3F860E-11E0-0C02-B29D-503D2E8BBDED}"/>
                </a:ext>
              </a:extLst>
            </p:cNvPr>
            <p:cNvSpPr txBox="1"/>
            <p:nvPr/>
          </p:nvSpPr>
          <p:spPr>
            <a:xfrm>
              <a:off x="8163309" y="1750324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Retail</a:t>
              </a:r>
            </a:p>
          </p:txBody>
        </p:sp>
        <p:sp>
          <p:nvSpPr>
            <p:cNvPr id="6301" name="Rectangle: Rounded Corners 6300">
              <a:extLst>
                <a:ext uri="{FF2B5EF4-FFF2-40B4-BE49-F238E27FC236}">
                  <a16:creationId xmlns:a16="http://schemas.microsoft.com/office/drawing/2014/main" id="{28A0636F-22A1-BDA0-003A-C142A64C3971}"/>
                </a:ext>
              </a:extLst>
            </p:cNvPr>
            <p:cNvSpPr/>
            <p:nvPr/>
          </p:nvSpPr>
          <p:spPr>
            <a:xfrm>
              <a:off x="8189427" y="4763356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302" name="TextBox 6301">
              <a:extLst>
                <a:ext uri="{FF2B5EF4-FFF2-40B4-BE49-F238E27FC236}">
                  <a16:creationId xmlns:a16="http://schemas.microsoft.com/office/drawing/2014/main" id="{23A645CB-0B5F-BBD3-F5EF-54B517EFC340}"/>
                </a:ext>
              </a:extLst>
            </p:cNvPr>
            <p:cNvSpPr txBox="1"/>
            <p:nvPr/>
          </p:nvSpPr>
          <p:spPr>
            <a:xfrm>
              <a:off x="8163311" y="4850144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Recycle or Resell</a:t>
              </a:r>
            </a:p>
          </p:txBody>
        </p:sp>
        <p:sp>
          <p:nvSpPr>
            <p:cNvPr id="6311" name="Rectangle: Rounded Corners 6310">
              <a:extLst>
                <a:ext uri="{FF2B5EF4-FFF2-40B4-BE49-F238E27FC236}">
                  <a16:creationId xmlns:a16="http://schemas.microsoft.com/office/drawing/2014/main" id="{C4FE3CB6-0612-990A-FB8A-119E1BEEF3DE}"/>
                </a:ext>
              </a:extLst>
            </p:cNvPr>
            <p:cNvSpPr/>
            <p:nvPr/>
          </p:nvSpPr>
          <p:spPr>
            <a:xfrm>
              <a:off x="7370550" y="2438491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312" name="TextBox 6311">
              <a:extLst>
                <a:ext uri="{FF2B5EF4-FFF2-40B4-BE49-F238E27FC236}">
                  <a16:creationId xmlns:a16="http://schemas.microsoft.com/office/drawing/2014/main" id="{CBD86C44-8464-F361-2482-C96FE6BD787B}"/>
                </a:ext>
              </a:extLst>
            </p:cNvPr>
            <p:cNvSpPr txBox="1"/>
            <p:nvPr/>
          </p:nvSpPr>
          <p:spPr>
            <a:xfrm>
              <a:off x="7344434" y="2525279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Overstock</a:t>
              </a:r>
            </a:p>
          </p:txBody>
        </p:sp>
        <p:sp>
          <p:nvSpPr>
            <p:cNvPr id="6314" name="Rectangle: Rounded Corners 6313">
              <a:extLst>
                <a:ext uri="{FF2B5EF4-FFF2-40B4-BE49-F238E27FC236}">
                  <a16:creationId xmlns:a16="http://schemas.microsoft.com/office/drawing/2014/main" id="{5390294A-2A4A-8D8A-39BE-2F7864419539}"/>
                </a:ext>
              </a:extLst>
            </p:cNvPr>
            <p:cNvSpPr/>
            <p:nvPr/>
          </p:nvSpPr>
          <p:spPr>
            <a:xfrm>
              <a:off x="7370553" y="3988401"/>
              <a:ext cx="1539964" cy="44104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sp>
          <p:nvSpPr>
            <p:cNvPr id="6315" name="TextBox 6314">
              <a:extLst>
                <a:ext uri="{FF2B5EF4-FFF2-40B4-BE49-F238E27FC236}">
                  <a16:creationId xmlns:a16="http://schemas.microsoft.com/office/drawing/2014/main" id="{F1847419-75AF-6AD3-D55B-9B0DDDD7F1A7}"/>
                </a:ext>
              </a:extLst>
            </p:cNvPr>
            <p:cNvSpPr txBox="1"/>
            <p:nvPr/>
          </p:nvSpPr>
          <p:spPr>
            <a:xfrm>
              <a:off x="7344437" y="4075189"/>
              <a:ext cx="15448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Use</a:t>
              </a:r>
            </a:p>
          </p:txBody>
        </p:sp>
        <p:cxnSp>
          <p:nvCxnSpPr>
            <p:cNvPr id="6319" name="Straight Connector 6318">
              <a:extLst>
                <a:ext uri="{FF2B5EF4-FFF2-40B4-BE49-F238E27FC236}">
                  <a16:creationId xmlns:a16="http://schemas.microsoft.com/office/drawing/2014/main" id="{E8992594-503F-9D31-A1A6-28E6719F5561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10724700" y="1109105"/>
              <a:ext cx="241670" cy="1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3" name="Straight Connector 6322">
              <a:extLst>
                <a:ext uri="{FF2B5EF4-FFF2-40B4-BE49-F238E27FC236}">
                  <a16:creationId xmlns:a16="http://schemas.microsoft.com/office/drawing/2014/main" id="{748F1F37-A3C1-D30E-C670-BC4AD45339F6}"/>
                </a:ext>
              </a:extLst>
            </p:cNvPr>
            <p:cNvCxnSpPr>
              <a:cxnSpLocks/>
            </p:cNvCxnSpPr>
            <p:nvPr/>
          </p:nvCxnSpPr>
          <p:spPr>
            <a:xfrm>
              <a:off x="10724700" y="5758836"/>
              <a:ext cx="241670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4" name="Straight Connector 6323">
              <a:extLst>
                <a:ext uri="{FF2B5EF4-FFF2-40B4-BE49-F238E27FC236}">
                  <a16:creationId xmlns:a16="http://schemas.microsoft.com/office/drawing/2014/main" id="{7D8F7274-1730-336F-1D0C-7BA0E34F13EC}"/>
                </a:ext>
              </a:extLst>
            </p:cNvPr>
            <p:cNvCxnSpPr>
              <a:cxnSpLocks/>
              <a:stCxn id="6369" idx="6"/>
            </p:cNvCxnSpPr>
            <p:nvPr/>
          </p:nvCxnSpPr>
          <p:spPr>
            <a:xfrm>
              <a:off x="10968502" y="4466943"/>
              <a:ext cx="0" cy="129189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3" name="Straight Connector 6372">
              <a:extLst>
                <a:ext uri="{FF2B5EF4-FFF2-40B4-BE49-F238E27FC236}">
                  <a16:creationId xmlns:a16="http://schemas.microsoft.com/office/drawing/2014/main" id="{9E0FE3BA-52ED-CA88-F35C-255827AFE8D1}"/>
                </a:ext>
              </a:extLst>
            </p:cNvPr>
            <p:cNvCxnSpPr>
              <a:cxnSpLocks/>
              <a:endCxn id="6360" idx="6"/>
            </p:cNvCxnSpPr>
            <p:nvPr/>
          </p:nvCxnSpPr>
          <p:spPr>
            <a:xfrm>
              <a:off x="10968502" y="1109105"/>
              <a:ext cx="0" cy="1286075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7" name="Straight Connector 6376">
              <a:extLst>
                <a:ext uri="{FF2B5EF4-FFF2-40B4-BE49-F238E27FC236}">
                  <a16:creationId xmlns:a16="http://schemas.microsoft.com/office/drawing/2014/main" id="{B6AF5868-E8D5-FC66-4D94-E32FB733CBED}"/>
                </a:ext>
              </a:extLst>
            </p:cNvPr>
            <p:cNvCxnSpPr>
              <a:cxnSpLocks/>
              <a:stCxn id="6301" idx="3"/>
            </p:cNvCxnSpPr>
            <p:nvPr/>
          </p:nvCxnSpPr>
          <p:spPr>
            <a:xfrm>
              <a:off x="9729391" y="4983880"/>
              <a:ext cx="551939" cy="1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8" name="Straight Connector 6377">
              <a:extLst>
                <a:ext uri="{FF2B5EF4-FFF2-40B4-BE49-F238E27FC236}">
                  <a16:creationId xmlns:a16="http://schemas.microsoft.com/office/drawing/2014/main" id="{542746F7-15C2-CB54-11C5-1A1FE0C14FDE}"/>
                </a:ext>
              </a:extLst>
            </p:cNvPr>
            <p:cNvCxnSpPr>
              <a:cxnSpLocks/>
              <a:stCxn id="6366" idx="6"/>
            </p:cNvCxnSpPr>
            <p:nvPr/>
          </p:nvCxnSpPr>
          <p:spPr>
            <a:xfrm>
              <a:off x="10281330" y="4663770"/>
              <a:ext cx="0" cy="320111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8" name="Straight Connector 6387">
              <a:extLst>
                <a:ext uri="{FF2B5EF4-FFF2-40B4-BE49-F238E27FC236}">
                  <a16:creationId xmlns:a16="http://schemas.microsoft.com/office/drawing/2014/main" id="{8088665D-C914-1E70-1205-4935FAAE2BEF}"/>
                </a:ext>
              </a:extLst>
            </p:cNvPr>
            <p:cNvCxnSpPr>
              <a:cxnSpLocks/>
              <a:stCxn id="6314" idx="3"/>
              <a:endCxn id="6363" idx="4"/>
            </p:cNvCxnSpPr>
            <p:nvPr/>
          </p:nvCxnSpPr>
          <p:spPr>
            <a:xfrm flipV="1">
              <a:off x="8910517" y="4207287"/>
              <a:ext cx="481232" cy="1638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4" name="Straight Connector 6393">
              <a:extLst>
                <a:ext uri="{FF2B5EF4-FFF2-40B4-BE49-F238E27FC236}">
                  <a16:creationId xmlns:a16="http://schemas.microsoft.com/office/drawing/2014/main" id="{8371440B-6DF6-53CB-DF32-7CDBF9EE904C}"/>
                </a:ext>
              </a:extLst>
            </p:cNvPr>
            <p:cNvCxnSpPr>
              <a:cxnSpLocks/>
              <a:stCxn id="6295" idx="3"/>
              <a:endCxn id="6354" idx="4"/>
            </p:cNvCxnSpPr>
            <p:nvPr/>
          </p:nvCxnSpPr>
          <p:spPr>
            <a:xfrm flipV="1">
              <a:off x="8455754" y="3429328"/>
              <a:ext cx="640604" cy="4642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00" name="Oval 12">
              <a:extLst>
                <a:ext uri="{FF2B5EF4-FFF2-40B4-BE49-F238E27FC236}">
                  <a16:creationId xmlns:a16="http://schemas.microsoft.com/office/drawing/2014/main" id="{674B18C4-9366-D147-F5B2-BE99AF7362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391818" y="2594635"/>
              <a:ext cx="126902" cy="127040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401" name="Oval 12">
              <a:extLst>
                <a:ext uri="{FF2B5EF4-FFF2-40B4-BE49-F238E27FC236}">
                  <a16:creationId xmlns:a16="http://schemas.microsoft.com/office/drawing/2014/main" id="{9A15A1A6-BA9C-908C-A360-B7167D8563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405444" y="2608277"/>
              <a:ext cx="99650" cy="99758"/>
            </a:xfrm>
            <a:prstGeom prst="ellipse">
              <a:avLst/>
            </a:prstGeom>
            <a:solidFill>
              <a:schemeClr val="tx1">
                <a:alpha val="22000"/>
              </a:schemeClr>
            </a:solidFill>
            <a:ln w="9525">
              <a:noFill/>
            </a:ln>
            <a:effectLst>
              <a:outerShdw blurRad="254000" dist="190500" dir="2400000" sx="94000" sy="94000" algn="ctr" rotWithShape="0">
                <a:schemeClr val="accent2">
                  <a:alpha val="38000"/>
                </a:schemeClr>
              </a:outerShdw>
            </a:effectLst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/>
            </a:p>
          </p:txBody>
        </p:sp>
        <p:sp>
          <p:nvSpPr>
            <p:cNvPr id="6406" name="Oval 12">
              <a:extLst>
                <a:ext uri="{FF2B5EF4-FFF2-40B4-BE49-F238E27FC236}">
                  <a16:creationId xmlns:a16="http://schemas.microsoft.com/office/drawing/2014/main" id="{25A52785-9B91-49EF-20E8-D0AB2E805C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419922" y="2622772"/>
              <a:ext cx="70692" cy="7076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/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1785" dirty="0"/>
            </a:p>
          </p:txBody>
        </p:sp>
        <p:cxnSp>
          <p:nvCxnSpPr>
            <p:cNvPr id="6407" name="Straight Connector 6406">
              <a:extLst>
                <a:ext uri="{FF2B5EF4-FFF2-40B4-BE49-F238E27FC236}">
                  <a16:creationId xmlns:a16="http://schemas.microsoft.com/office/drawing/2014/main" id="{A679CD6E-4920-7D66-3E12-E038E570C44F}"/>
                </a:ext>
              </a:extLst>
            </p:cNvPr>
            <p:cNvCxnSpPr>
              <a:cxnSpLocks/>
              <a:stCxn id="6311" idx="3"/>
              <a:endCxn id="6400" idx="4"/>
            </p:cNvCxnSpPr>
            <p:nvPr/>
          </p:nvCxnSpPr>
          <p:spPr>
            <a:xfrm flipV="1">
              <a:off x="8910514" y="2658155"/>
              <a:ext cx="481235" cy="86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2" name="Straight Connector 6411">
              <a:extLst>
                <a:ext uri="{FF2B5EF4-FFF2-40B4-BE49-F238E27FC236}">
                  <a16:creationId xmlns:a16="http://schemas.microsoft.com/office/drawing/2014/main" id="{2D7F3372-4E88-41A1-A507-A0FCFDB6F7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29391" y="1886525"/>
              <a:ext cx="55193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3" name="Straight Connector 6412">
              <a:extLst>
                <a:ext uri="{FF2B5EF4-FFF2-40B4-BE49-F238E27FC236}">
                  <a16:creationId xmlns:a16="http://schemas.microsoft.com/office/drawing/2014/main" id="{474913C8-40E0-035F-D193-BAFE499D32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81330" y="1886525"/>
              <a:ext cx="0" cy="320111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C9152D93-5AB8-B60A-CC61-D70A10EF801C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F7FB85-7B98-5936-0698-27A25FDEBD5A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6BB1D5-C486-A0D3-E078-3B495515692B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FED3D0F-A849-FC0E-E67F-0D5FFE3F3A55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589A9C-62AA-7D31-A90B-192D9F87A975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7AF783F-6F8A-5CAB-0F19-2A7DB2CDBCD1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D8A549-3CFC-60B3-DEEC-ACD4F6C1DE43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C4519D7-C4AA-1D30-BD42-DFFCEF182971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91CF250-AA5C-C6B1-87A2-460D09081AF2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28A410B-F360-56B2-154A-3E928131F6E2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73" name="Group 6272">
            <a:extLst>
              <a:ext uri="{FF2B5EF4-FFF2-40B4-BE49-F238E27FC236}">
                <a16:creationId xmlns:a16="http://schemas.microsoft.com/office/drawing/2014/main" id="{BAFD27F5-AEAC-99FD-80E4-B8D62D4BB931}"/>
              </a:ext>
            </a:extLst>
          </p:cNvPr>
          <p:cNvGrpSpPr/>
          <p:nvPr/>
        </p:nvGrpSpPr>
        <p:grpSpPr>
          <a:xfrm>
            <a:off x="-3401" y="481494"/>
            <a:ext cx="7153440" cy="5938827"/>
            <a:chOff x="-3401" y="401212"/>
            <a:chExt cx="7153440" cy="593882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F86F460-C1A3-57E3-DC3D-4BB4CA017BA7}"/>
                </a:ext>
              </a:extLst>
            </p:cNvPr>
            <p:cNvGrpSpPr/>
            <p:nvPr/>
          </p:nvGrpSpPr>
          <p:grpSpPr>
            <a:xfrm>
              <a:off x="290023" y="401212"/>
              <a:ext cx="5563562" cy="630495"/>
              <a:chOff x="290023" y="538871"/>
              <a:chExt cx="5563562" cy="63049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D553854-9F5D-6B04-6B00-F38B34014794}"/>
                  </a:ext>
                </a:extLst>
              </p:cNvPr>
              <p:cNvSpPr txBox="1"/>
              <p:nvPr/>
            </p:nvSpPr>
            <p:spPr>
              <a:xfrm>
                <a:off x="290023" y="584591"/>
                <a:ext cx="556356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j-lt"/>
                  </a:rPr>
                  <a:t>Circularity In Action</a:t>
                </a:r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47E62DA6-F9F0-0C06-061D-E99306661717}"/>
                  </a:ext>
                </a:extLst>
              </p:cNvPr>
              <p:cNvSpPr/>
              <p:nvPr/>
            </p:nvSpPr>
            <p:spPr>
              <a:xfrm>
                <a:off x="381000" y="538871"/>
                <a:ext cx="801443" cy="45719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789E7C-6E3D-4BD8-2C5E-B2435D41FDD8}"/>
                </a:ext>
              </a:extLst>
            </p:cNvPr>
            <p:cNvSpPr txBox="1"/>
            <p:nvPr/>
          </p:nvSpPr>
          <p:spPr>
            <a:xfrm>
              <a:off x="288685" y="1118663"/>
              <a:ext cx="65214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US" sz="1600" dirty="0"/>
                <a:t>Off-price Fashion is a critical node in the circular economy.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2CFBBEE-E748-DB00-C4D5-8229D64F9C69}"/>
                </a:ext>
              </a:extLst>
            </p:cNvPr>
            <p:cNvGrpSpPr/>
            <p:nvPr/>
          </p:nvGrpSpPr>
          <p:grpSpPr>
            <a:xfrm>
              <a:off x="381000" y="1614615"/>
              <a:ext cx="4965701" cy="629714"/>
              <a:chOff x="741910" y="2296576"/>
              <a:chExt cx="4965701" cy="629714"/>
            </a:xfrm>
          </p:grpSpPr>
          <p:sp>
            <p:nvSpPr>
              <p:cNvPr id="6164" name="TextBox 6163">
                <a:extLst>
                  <a:ext uri="{FF2B5EF4-FFF2-40B4-BE49-F238E27FC236}">
                    <a16:creationId xmlns:a16="http://schemas.microsoft.com/office/drawing/2014/main" id="{945F5C38-8D52-83AE-5121-44827AA88E65}"/>
                  </a:ext>
                </a:extLst>
              </p:cNvPr>
              <p:cNvSpPr txBox="1"/>
              <p:nvPr/>
            </p:nvSpPr>
            <p:spPr>
              <a:xfrm>
                <a:off x="1476379" y="2349955"/>
                <a:ext cx="42312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Prevents waste by redistributing goods already manufactured.</a:t>
                </a:r>
              </a:p>
            </p:txBody>
          </p:sp>
          <p:grpSp>
            <p:nvGrpSpPr>
              <p:cNvPr id="6165" name="Group 6164">
                <a:extLst>
                  <a:ext uri="{FF2B5EF4-FFF2-40B4-BE49-F238E27FC236}">
                    <a16:creationId xmlns:a16="http://schemas.microsoft.com/office/drawing/2014/main" id="{DD3AC505-6CB3-633F-345A-EB925C17204E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6166" name="Oval 8">
                  <a:extLst>
                    <a:ext uri="{FF2B5EF4-FFF2-40B4-BE49-F238E27FC236}">
                      <a16:creationId xmlns:a16="http://schemas.microsoft.com/office/drawing/2014/main" id="{311A082C-8EB0-767C-3FD6-B7E930E5DD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7" name="Oval 8">
                  <a:extLst>
                    <a:ext uri="{FF2B5EF4-FFF2-40B4-BE49-F238E27FC236}">
                      <a16:creationId xmlns:a16="http://schemas.microsoft.com/office/drawing/2014/main" id="{761D1F1B-7989-891D-3C3E-119DFCFD09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9" name="Oval 8">
                  <a:extLst>
                    <a:ext uri="{FF2B5EF4-FFF2-40B4-BE49-F238E27FC236}">
                      <a16:creationId xmlns:a16="http://schemas.microsoft.com/office/drawing/2014/main" id="{876BF0FB-2DCF-9295-54DD-66AA016A47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4CBC327-9201-F11C-3456-A6D83CF506C1}"/>
                </a:ext>
              </a:extLst>
            </p:cNvPr>
            <p:cNvGrpSpPr/>
            <p:nvPr/>
          </p:nvGrpSpPr>
          <p:grpSpPr>
            <a:xfrm>
              <a:off x="381000" y="2520077"/>
              <a:ext cx="4851401" cy="629714"/>
              <a:chOff x="741910" y="2296576"/>
              <a:chExt cx="4851401" cy="629714"/>
            </a:xfrm>
          </p:grpSpPr>
          <p:sp>
            <p:nvSpPr>
              <p:cNvPr id="6149" name="TextBox 6148">
                <a:extLst>
                  <a:ext uri="{FF2B5EF4-FFF2-40B4-BE49-F238E27FC236}">
                    <a16:creationId xmlns:a16="http://schemas.microsoft.com/office/drawing/2014/main" id="{C4959583-AD6E-4DE1-C4F7-B9C6160DAB81}"/>
                  </a:ext>
                </a:extLst>
              </p:cNvPr>
              <p:cNvSpPr txBox="1"/>
              <p:nvPr/>
            </p:nvSpPr>
            <p:spPr>
              <a:xfrm>
                <a:off x="1476379" y="2345740"/>
                <a:ext cx="41169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Extends product life without requiring new raw materials.</a:t>
                </a:r>
              </a:p>
            </p:txBody>
          </p:sp>
          <p:grpSp>
            <p:nvGrpSpPr>
              <p:cNvPr id="6155" name="Group 6154">
                <a:extLst>
                  <a:ext uri="{FF2B5EF4-FFF2-40B4-BE49-F238E27FC236}">
                    <a16:creationId xmlns:a16="http://schemas.microsoft.com/office/drawing/2014/main" id="{F95246DD-B8B9-0052-EE8C-7CBFB6FAF998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6159" name="Oval 8">
                  <a:extLst>
                    <a:ext uri="{FF2B5EF4-FFF2-40B4-BE49-F238E27FC236}">
                      <a16:creationId xmlns:a16="http://schemas.microsoft.com/office/drawing/2014/main" id="{F618404C-CC91-A77A-F6F6-D0D6A2932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1" name="Oval 8">
                  <a:extLst>
                    <a:ext uri="{FF2B5EF4-FFF2-40B4-BE49-F238E27FC236}">
                      <a16:creationId xmlns:a16="http://schemas.microsoft.com/office/drawing/2014/main" id="{F50DB882-A2F7-CBBF-6282-D3F865D2AC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3" name="Oval 8">
                  <a:extLst>
                    <a:ext uri="{FF2B5EF4-FFF2-40B4-BE49-F238E27FC236}">
                      <a16:creationId xmlns:a16="http://schemas.microsoft.com/office/drawing/2014/main" id="{6EF42C1F-2980-9567-8BB7-18E5717800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ACDC550-38FB-A6F3-EFFD-D91642453D76}"/>
                </a:ext>
              </a:extLst>
            </p:cNvPr>
            <p:cNvGrpSpPr/>
            <p:nvPr/>
          </p:nvGrpSpPr>
          <p:grpSpPr>
            <a:xfrm>
              <a:off x="381000" y="3425539"/>
              <a:ext cx="6769039" cy="1131841"/>
              <a:chOff x="741910" y="2254422"/>
              <a:chExt cx="6769039" cy="1131841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4DFC622-2FD1-526C-177E-188C25C9F0FE}"/>
                  </a:ext>
                </a:extLst>
              </p:cNvPr>
              <p:cNvSpPr txBox="1"/>
              <p:nvPr/>
            </p:nvSpPr>
            <p:spPr>
              <a:xfrm>
                <a:off x="1476378" y="2254422"/>
                <a:ext cx="6034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Complements other circular practices like.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A2D94FCE-3BBB-035B-282C-2B13A92BBDBC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62" name="Oval 8">
                  <a:extLst>
                    <a:ext uri="{FF2B5EF4-FFF2-40B4-BE49-F238E27FC236}">
                      <a16:creationId xmlns:a16="http://schemas.microsoft.com/office/drawing/2014/main" id="{C5EF7A1F-CB70-9AE0-3372-ADAF622113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3" name="Oval 8">
                  <a:extLst>
                    <a:ext uri="{FF2B5EF4-FFF2-40B4-BE49-F238E27FC236}">
                      <a16:creationId xmlns:a16="http://schemas.microsoft.com/office/drawing/2014/main" id="{C3D1E243-9AF6-9CF8-844D-3ADDB9211C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44" name="Oval 8">
                  <a:extLst>
                    <a:ext uri="{FF2B5EF4-FFF2-40B4-BE49-F238E27FC236}">
                      <a16:creationId xmlns:a16="http://schemas.microsoft.com/office/drawing/2014/main" id="{5DC98E4E-C564-B273-1406-4C39D2F23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EB98FCE-5168-8F66-94D3-424CBB9C5B21}"/>
                  </a:ext>
                </a:extLst>
              </p:cNvPr>
              <p:cNvSpPr txBox="1"/>
              <p:nvPr/>
            </p:nvSpPr>
            <p:spPr>
              <a:xfrm>
                <a:off x="1476379" y="2586044"/>
                <a:ext cx="3828412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Repair &amp; resale (Patagonia Worn Wear).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Rental models (Rent the Runway).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Recycling (Nike Grind).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9D1F901-7327-4EDD-1F28-8BE49BA434FB}"/>
                </a:ext>
              </a:extLst>
            </p:cNvPr>
            <p:cNvGrpSpPr/>
            <p:nvPr/>
          </p:nvGrpSpPr>
          <p:grpSpPr>
            <a:xfrm>
              <a:off x="381000" y="4833128"/>
              <a:ext cx="5316049" cy="629714"/>
              <a:chOff x="741910" y="2296576"/>
              <a:chExt cx="5316049" cy="62971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1D874A5-24B6-56F8-4EA9-9B9FFDEA081D}"/>
                  </a:ext>
                </a:extLst>
              </p:cNvPr>
              <p:cNvSpPr txBox="1"/>
              <p:nvPr/>
            </p:nvSpPr>
            <p:spPr>
              <a:xfrm>
                <a:off x="1476378" y="2334929"/>
                <a:ext cx="458158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Off-Price is scalable—operates across thousands of clothing brands and styles.</a:t>
                </a: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583C301-C57A-6760-82C8-9DF67BAE2472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52" name="Oval 8">
                  <a:extLst>
                    <a:ext uri="{FF2B5EF4-FFF2-40B4-BE49-F238E27FC236}">
                      <a16:creationId xmlns:a16="http://schemas.microsoft.com/office/drawing/2014/main" id="{4BCDF3F5-79A6-3261-6120-7B2718558A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3" name="Oval 8">
                  <a:extLst>
                    <a:ext uri="{FF2B5EF4-FFF2-40B4-BE49-F238E27FC236}">
                      <a16:creationId xmlns:a16="http://schemas.microsoft.com/office/drawing/2014/main" id="{2680DCB8-94C0-0B7F-CAE8-3846C2F0B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8" name="Oval 8">
                  <a:extLst>
                    <a:ext uri="{FF2B5EF4-FFF2-40B4-BE49-F238E27FC236}">
                      <a16:creationId xmlns:a16="http://schemas.microsoft.com/office/drawing/2014/main" id="{4D5AEAEC-F7F5-4925-0A55-6521985C1E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6272" name="Group 6271">
              <a:extLst>
                <a:ext uri="{FF2B5EF4-FFF2-40B4-BE49-F238E27FC236}">
                  <a16:creationId xmlns:a16="http://schemas.microsoft.com/office/drawing/2014/main" id="{D9F93C4E-567A-16B5-3D3B-DDA5FE90460D}"/>
                </a:ext>
              </a:extLst>
            </p:cNvPr>
            <p:cNvGrpSpPr/>
            <p:nvPr/>
          </p:nvGrpSpPr>
          <p:grpSpPr>
            <a:xfrm>
              <a:off x="-3401" y="5726786"/>
              <a:ext cx="5918686" cy="613253"/>
              <a:chOff x="-3401" y="5799356"/>
              <a:chExt cx="5918686" cy="61325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4C2BB375-92B3-5565-5609-8DB32D87B703}"/>
                  </a:ext>
                </a:extLst>
              </p:cNvPr>
              <p:cNvGrpSpPr/>
              <p:nvPr/>
            </p:nvGrpSpPr>
            <p:grpSpPr>
              <a:xfrm>
                <a:off x="-3401" y="5799356"/>
                <a:ext cx="5918686" cy="613253"/>
                <a:chOff x="-3401" y="5583456"/>
                <a:chExt cx="5918686" cy="613253"/>
              </a:xfrm>
            </p:grpSpPr>
            <p:sp>
              <p:nvSpPr>
                <p:cNvPr id="55" name="Rectangle: Top Corners Rounded 54">
                  <a:extLst>
                    <a:ext uri="{FF2B5EF4-FFF2-40B4-BE49-F238E27FC236}">
                      <a16:creationId xmlns:a16="http://schemas.microsoft.com/office/drawing/2014/main" id="{9B24CC75-A691-9465-DA5B-5830751A4CA6}"/>
                    </a:ext>
                  </a:extLst>
                </p:cNvPr>
                <p:cNvSpPr/>
                <p:nvPr/>
              </p:nvSpPr>
              <p:spPr>
                <a:xfrm rot="5400000">
                  <a:off x="2307873" y="3272182"/>
                  <a:ext cx="613253" cy="523580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7F624C8-81B5-600E-58B5-2F7A491DAACA}"/>
                    </a:ext>
                  </a:extLst>
                </p:cNvPr>
                <p:cNvSpPr txBox="1"/>
                <p:nvPr/>
              </p:nvSpPr>
              <p:spPr>
                <a:xfrm>
                  <a:off x="804731" y="5736234"/>
                  <a:ext cx="511055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Circularity isn’t just reuse—it’s reinvention.</a:t>
                  </a:r>
                </a:p>
              </p:txBody>
            </p:sp>
          </p:grp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83C2C86E-3A31-BF81-A0C6-167767582A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8000"/>
              </a:blip>
              <a:stretch>
                <a:fillRect/>
              </a:stretch>
            </p:blipFill>
            <p:spPr>
              <a:xfrm rot="10800000">
                <a:off x="381000" y="5931613"/>
                <a:ext cx="358262" cy="358262"/>
              </a:xfrm>
              <a:prstGeom prst="rect">
                <a:avLst/>
              </a:prstGeom>
            </p:spPr>
          </p:pic>
        </p:grpSp>
      </p:grpSp>
      <p:pic>
        <p:nvPicPr>
          <p:cNvPr id="5122" name="Picture 2" descr="Manufacture ">
            <a:extLst>
              <a:ext uri="{FF2B5EF4-FFF2-40B4-BE49-F238E27FC236}">
                <a16:creationId xmlns:a16="http://schemas.microsoft.com/office/drawing/2014/main" id="{97183D50-F8CF-CC30-8A1D-AF8B5A61A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89" y="1868019"/>
            <a:ext cx="276108" cy="27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extile ">
            <a:extLst>
              <a:ext uri="{FF2B5EF4-FFF2-40B4-BE49-F238E27FC236}">
                <a16:creationId xmlns:a16="http://schemas.microsoft.com/office/drawing/2014/main" id="{2A4828AF-940D-B35B-FD73-E91774EB9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0" y="2809103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appy ">
            <a:extLst>
              <a:ext uri="{FF2B5EF4-FFF2-40B4-BE49-F238E27FC236}">
                <a16:creationId xmlns:a16="http://schemas.microsoft.com/office/drawing/2014/main" id="{DA21B6CE-BA1D-CB6C-DEE1-5A5D1464F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9" y="3729576"/>
            <a:ext cx="265334" cy="2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calability ">
            <a:extLst>
              <a:ext uri="{FF2B5EF4-FFF2-40B4-BE49-F238E27FC236}">
                <a16:creationId xmlns:a16="http://schemas.microsoft.com/office/drawing/2014/main" id="{C66FDA93-3C05-F124-EC0D-59167F961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00" y="5123178"/>
            <a:ext cx="230471" cy="23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089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861FD-F63C-AE0E-2D7C-F02C143C7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E29F354A-9C1C-8C65-C980-AF44D4888F11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D0A609-CD5E-9757-1E6E-4986564E9414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A14498-40C8-AD73-47DB-A63A6B24C945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CEA786-DFC5-C4A7-B239-BE65708359D0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402FEE-F557-134B-1A44-9F7C80AB87CC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990427-B15E-DEDD-9E13-D957A2B54971}"/>
              </a:ext>
            </a:extLst>
          </p:cNvPr>
          <p:cNvSpPr/>
          <p:nvPr/>
        </p:nvSpPr>
        <p:spPr>
          <a:xfrm>
            <a:off x="5518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30C7A6B-44BF-A1D4-53F5-81B6E4379890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435C05A-B049-1F43-EA52-BEF731B92816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D068A29-0245-E988-D723-A9B8CB4DDE7E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182D238-45B2-EABD-C937-ACEC7D24C14F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47B9B1-8D65-3537-1FB5-A7C69121C2CB}"/>
              </a:ext>
            </a:extLst>
          </p:cNvPr>
          <p:cNvGrpSpPr/>
          <p:nvPr/>
        </p:nvGrpSpPr>
        <p:grpSpPr>
          <a:xfrm>
            <a:off x="351310" y="2258299"/>
            <a:ext cx="5265707" cy="629714"/>
            <a:chOff x="741910" y="2296576"/>
            <a:chExt cx="4965701" cy="629714"/>
          </a:xfrm>
        </p:grpSpPr>
        <p:sp>
          <p:nvSpPr>
            <p:cNvPr id="6164" name="TextBox 6163">
              <a:extLst>
                <a:ext uri="{FF2B5EF4-FFF2-40B4-BE49-F238E27FC236}">
                  <a16:creationId xmlns:a16="http://schemas.microsoft.com/office/drawing/2014/main" id="{6BC8D684-5CB3-E2C5-99C9-3CE237A6A610}"/>
                </a:ext>
              </a:extLst>
            </p:cNvPr>
            <p:cNvSpPr txBox="1"/>
            <p:nvPr/>
          </p:nvSpPr>
          <p:spPr>
            <a:xfrm>
              <a:off x="1476379" y="2361079"/>
              <a:ext cx="423123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Global off-price market is worth </a:t>
              </a:r>
              <a:r>
                <a:rPr lang="en-US" sz="1400" b="1" dirty="0"/>
                <a:t>$200 billion </a:t>
              </a:r>
              <a:r>
                <a:rPr lang="en-US" sz="1400" dirty="0"/>
                <a:t>and growing.</a:t>
              </a:r>
            </a:p>
          </p:txBody>
        </p:sp>
        <p:grpSp>
          <p:nvGrpSpPr>
            <p:cNvPr id="6165" name="Group 6164">
              <a:extLst>
                <a:ext uri="{FF2B5EF4-FFF2-40B4-BE49-F238E27FC236}">
                  <a16:creationId xmlns:a16="http://schemas.microsoft.com/office/drawing/2014/main" id="{AF1B2AB5-EA05-7B85-D2A2-EC3EFA9D3985}"/>
                </a:ext>
              </a:extLst>
            </p:cNvPr>
            <p:cNvGrpSpPr/>
            <p:nvPr/>
          </p:nvGrpSpPr>
          <p:grpSpPr>
            <a:xfrm>
              <a:off x="741910" y="2296576"/>
              <a:ext cx="629690" cy="629714"/>
              <a:chOff x="5374492" y="3205391"/>
              <a:chExt cx="1414971" cy="1415029"/>
            </a:xfrm>
          </p:grpSpPr>
          <p:sp>
            <p:nvSpPr>
              <p:cNvPr id="6166" name="Oval 8">
                <a:extLst>
                  <a:ext uri="{FF2B5EF4-FFF2-40B4-BE49-F238E27FC236}">
                    <a16:creationId xmlns:a16="http://schemas.microsoft.com/office/drawing/2014/main" id="{91C5D817-7870-AB95-2EBB-D227AB204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67" name="Oval 8">
                <a:extLst>
                  <a:ext uri="{FF2B5EF4-FFF2-40B4-BE49-F238E27FC236}">
                    <a16:creationId xmlns:a16="http://schemas.microsoft.com/office/drawing/2014/main" id="{790DCB78-2D18-AA12-3E4C-EDE5C1157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69" name="Oval 8">
                <a:extLst>
                  <a:ext uri="{FF2B5EF4-FFF2-40B4-BE49-F238E27FC236}">
                    <a16:creationId xmlns:a16="http://schemas.microsoft.com/office/drawing/2014/main" id="{EEE6A735-0ADB-1CBE-D2DF-1BE9FD8F1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778B9FD-974C-5DB6-1326-8C01C17B48DF}"/>
              </a:ext>
            </a:extLst>
          </p:cNvPr>
          <p:cNvGrpSpPr/>
          <p:nvPr/>
        </p:nvGrpSpPr>
        <p:grpSpPr>
          <a:xfrm>
            <a:off x="381000" y="3179961"/>
            <a:ext cx="6763101" cy="1351297"/>
            <a:chOff x="741910" y="2296576"/>
            <a:chExt cx="6763101" cy="135129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B08DBCB-E9E0-48A0-9695-D21141CF48A2}"/>
                </a:ext>
              </a:extLst>
            </p:cNvPr>
            <p:cNvSpPr txBox="1"/>
            <p:nvPr/>
          </p:nvSpPr>
          <p:spPr>
            <a:xfrm>
              <a:off x="1470440" y="2301926"/>
              <a:ext cx="603457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Creates employment at all levels of the supply chain.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4BB5576-2420-D5F2-5BEA-45D3C70148D7}"/>
                </a:ext>
              </a:extLst>
            </p:cNvPr>
            <p:cNvGrpSpPr/>
            <p:nvPr/>
          </p:nvGrpSpPr>
          <p:grpSpPr>
            <a:xfrm>
              <a:off x="741910" y="2296576"/>
              <a:ext cx="629690" cy="629714"/>
              <a:chOff x="5374492" y="3205391"/>
              <a:chExt cx="1414971" cy="1415029"/>
            </a:xfrm>
          </p:grpSpPr>
          <p:sp>
            <p:nvSpPr>
              <p:cNvPr id="62" name="Oval 8">
                <a:extLst>
                  <a:ext uri="{FF2B5EF4-FFF2-40B4-BE49-F238E27FC236}">
                    <a16:creationId xmlns:a16="http://schemas.microsoft.com/office/drawing/2014/main" id="{D374304A-F0B9-0102-3535-D79CB80AB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3" name="Oval 8">
                <a:extLst>
                  <a:ext uri="{FF2B5EF4-FFF2-40B4-BE49-F238E27FC236}">
                    <a16:creationId xmlns:a16="http://schemas.microsoft.com/office/drawing/2014/main" id="{3A37825D-A21B-4D44-FE80-4AEC1ACE6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44" name="Oval 8">
                <a:extLst>
                  <a:ext uri="{FF2B5EF4-FFF2-40B4-BE49-F238E27FC236}">
                    <a16:creationId xmlns:a16="http://schemas.microsoft.com/office/drawing/2014/main" id="{46ED5437-03F3-70B4-E644-9216CB6D3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A89542-38AF-7F8E-917B-4982BB5EB468}"/>
                </a:ext>
              </a:extLst>
            </p:cNvPr>
            <p:cNvSpPr txBox="1"/>
            <p:nvPr/>
          </p:nvSpPr>
          <p:spPr>
            <a:xfrm>
              <a:off x="1476379" y="2586044"/>
              <a:ext cx="3828412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dirty="0"/>
                <a:t>Manufacturers.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dirty="0"/>
                <a:t>Logistics.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dirty="0"/>
                <a:t>Retailers.</a:t>
              </a:r>
            </a:p>
            <a:p>
              <a:pPr marL="171450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dirty="0"/>
                <a:t>Inspectors and auditors.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381A43-8C79-182B-3D96-7D97D4091196}"/>
              </a:ext>
            </a:extLst>
          </p:cNvPr>
          <p:cNvGrpSpPr/>
          <p:nvPr/>
        </p:nvGrpSpPr>
        <p:grpSpPr>
          <a:xfrm>
            <a:off x="275985" y="573323"/>
            <a:ext cx="6534106" cy="1598146"/>
            <a:chOff x="275985" y="1357307"/>
            <a:chExt cx="6534106" cy="159814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A5B0B5-2AFD-F764-D42E-865D0DD56A80}"/>
                </a:ext>
              </a:extLst>
            </p:cNvPr>
            <p:cNvSpPr txBox="1"/>
            <p:nvPr/>
          </p:nvSpPr>
          <p:spPr>
            <a:xfrm>
              <a:off x="288685" y="2616899"/>
              <a:ext cx="65214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US" sz="1600" dirty="0"/>
                <a:t>Circularity isn’t just green—it’s gold.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9C99C41-8BCE-44E9-5896-E06BD74F07A5}"/>
                </a:ext>
              </a:extLst>
            </p:cNvPr>
            <p:cNvGrpSpPr/>
            <p:nvPr/>
          </p:nvGrpSpPr>
          <p:grpSpPr>
            <a:xfrm>
              <a:off x="275985" y="1357307"/>
              <a:ext cx="5640340" cy="1269782"/>
              <a:chOff x="275985" y="1357307"/>
              <a:chExt cx="5640340" cy="126978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D3FDA83F-1E07-A3BB-4237-72F75B892F71}"/>
                  </a:ext>
                </a:extLst>
              </p:cNvPr>
              <p:cNvGrpSpPr/>
              <p:nvPr/>
            </p:nvGrpSpPr>
            <p:grpSpPr>
              <a:xfrm>
                <a:off x="275985" y="1357307"/>
                <a:ext cx="5640340" cy="1269782"/>
                <a:chOff x="275985" y="182784"/>
                <a:chExt cx="5640340" cy="126978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888B0C0-2D4F-A114-C4B9-73FCB699173E}"/>
                    </a:ext>
                  </a:extLst>
                </p:cNvPr>
                <p:cNvSpPr txBox="1"/>
                <p:nvPr/>
              </p:nvSpPr>
              <p:spPr>
                <a:xfrm>
                  <a:off x="275985" y="590792"/>
                  <a:ext cx="5640340" cy="8617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500" dirty="0">
                      <a:latin typeface="+mj-lt"/>
                    </a:rPr>
                    <a:t>Jobs Creation &amp; Sustainable Business Models (SDG 8 )</a:t>
                  </a:r>
                </a:p>
              </p:txBody>
            </p:sp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37E04EC4-08E6-32C8-C7FF-06991EE2D03F}"/>
                    </a:ext>
                  </a:extLst>
                </p:cNvPr>
                <p:cNvSpPr/>
                <p:nvPr/>
              </p:nvSpPr>
              <p:spPr>
                <a:xfrm>
                  <a:off x="381000" y="182784"/>
                  <a:ext cx="801443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AC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EC1EBBB-FDEC-3749-0553-8DBC50125A1C}"/>
                  </a:ext>
                </a:extLst>
              </p:cNvPr>
              <p:cNvSpPr txBox="1"/>
              <p:nvPr/>
            </p:nvSpPr>
            <p:spPr>
              <a:xfrm>
                <a:off x="275985" y="1436970"/>
                <a:ext cx="22386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Economic Impact 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F5AAB7-71DF-6DC9-756F-465AAAC321BA}"/>
              </a:ext>
            </a:extLst>
          </p:cNvPr>
          <p:cNvGrpSpPr/>
          <p:nvPr/>
        </p:nvGrpSpPr>
        <p:grpSpPr>
          <a:xfrm>
            <a:off x="372763" y="4781052"/>
            <a:ext cx="5618348" cy="755696"/>
            <a:chOff x="741910" y="2296576"/>
            <a:chExt cx="4881721" cy="7556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85F085-879A-A6B6-1102-277F39770C66}"/>
                </a:ext>
              </a:extLst>
            </p:cNvPr>
            <p:cNvSpPr txBox="1"/>
            <p:nvPr/>
          </p:nvSpPr>
          <p:spPr>
            <a:xfrm>
              <a:off x="1392399" y="2313608"/>
              <a:ext cx="423123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Partnerships with factories abroad and local brands within USA to redistribute overproduction stock within USA. 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8949688-3B97-DADC-1EF8-5CB0B809706E}"/>
                </a:ext>
              </a:extLst>
            </p:cNvPr>
            <p:cNvGrpSpPr/>
            <p:nvPr/>
          </p:nvGrpSpPr>
          <p:grpSpPr>
            <a:xfrm>
              <a:off x="741910" y="2296576"/>
              <a:ext cx="629690" cy="629714"/>
              <a:chOff x="5374492" y="3205391"/>
              <a:chExt cx="1414971" cy="1415029"/>
            </a:xfrm>
          </p:grpSpPr>
          <p:sp>
            <p:nvSpPr>
              <p:cNvPr id="29" name="Oval 8">
                <a:extLst>
                  <a:ext uri="{FF2B5EF4-FFF2-40B4-BE49-F238E27FC236}">
                    <a16:creationId xmlns:a16="http://schemas.microsoft.com/office/drawing/2014/main" id="{E039A8C9-0F70-09FA-11B0-A23A2DA94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1" name="Oval 8">
                <a:extLst>
                  <a:ext uri="{FF2B5EF4-FFF2-40B4-BE49-F238E27FC236}">
                    <a16:creationId xmlns:a16="http://schemas.microsoft.com/office/drawing/2014/main" id="{8BCA516B-44E9-648E-8D5B-859B9BA45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3" name="Oval 8">
                <a:extLst>
                  <a:ext uri="{FF2B5EF4-FFF2-40B4-BE49-F238E27FC236}">
                    <a16:creationId xmlns:a16="http://schemas.microsoft.com/office/drawing/2014/main" id="{1259FF11-073B-1D38-BF6A-45B6AD46D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53287F-54AD-8885-6D71-FFC189944EC7}"/>
              </a:ext>
            </a:extLst>
          </p:cNvPr>
          <p:cNvGrpSpPr/>
          <p:nvPr/>
        </p:nvGrpSpPr>
        <p:grpSpPr>
          <a:xfrm>
            <a:off x="386938" y="5737754"/>
            <a:ext cx="5265707" cy="629714"/>
            <a:chOff x="741910" y="2296576"/>
            <a:chExt cx="5265707" cy="62971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1C49169-648E-5D56-FF08-6E8FFB91F749}"/>
                </a:ext>
              </a:extLst>
            </p:cNvPr>
            <p:cNvSpPr txBox="1"/>
            <p:nvPr/>
          </p:nvSpPr>
          <p:spPr>
            <a:xfrm>
              <a:off x="1476379" y="2349955"/>
              <a:ext cx="453123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Fuels economic growth without increasing waste – directly supporting SDG 8.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48495F9-F6EF-48DB-36C3-350F274EE519}"/>
                </a:ext>
              </a:extLst>
            </p:cNvPr>
            <p:cNvGrpSpPr/>
            <p:nvPr/>
          </p:nvGrpSpPr>
          <p:grpSpPr>
            <a:xfrm>
              <a:off x="741910" y="2296576"/>
              <a:ext cx="629690" cy="629714"/>
              <a:chOff x="5374492" y="3205391"/>
              <a:chExt cx="1414971" cy="1415029"/>
            </a:xfrm>
          </p:grpSpPr>
          <p:sp>
            <p:nvSpPr>
              <p:cNvPr id="40" name="Oval 8">
                <a:extLst>
                  <a:ext uri="{FF2B5EF4-FFF2-40B4-BE49-F238E27FC236}">
                    <a16:creationId xmlns:a16="http://schemas.microsoft.com/office/drawing/2014/main" id="{57AC51D3-F5AA-EBFD-E941-560239224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41" name="Oval 8">
                <a:extLst>
                  <a:ext uri="{FF2B5EF4-FFF2-40B4-BE49-F238E27FC236}">
                    <a16:creationId xmlns:a16="http://schemas.microsoft.com/office/drawing/2014/main" id="{4D0717C6-09BE-6246-ECF9-70C8400C0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42" name="Oval 8">
                <a:extLst>
                  <a:ext uri="{FF2B5EF4-FFF2-40B4-BE49-F238E27FC236}">
                    <a16:creationId xmlns:a16="http://schemas.microsoft.com/office/drawing/2014/main" id="{55FCFF6D-8BC3-9A00-DAF8-D1011CEF0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3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895BD17-8D8B-F058-C5BE-14D26BA6BFFD}"/>
              </a:ext>
            </a:extLst>
          </p:cNvPr>
          <p:cNvSpPr/>
          <p:nvPr/>
        </p:nvSpPr>
        <p:spPr>
          <a:xfrm>
            <a:off x="11156520" y="0"/>
            <a:ext cx="494440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647E18F-092E-D812-17A3-36B190D5ADD8}"/>
              </a:ext>
            </a:extLst>
          </p:cNvPr>
          <p:cNvSpPr/>
          <p:nvPr/>
        </p:nvSpPr>
        <p:spPr>
          <a:xfrm>
            <a:off x="6608247" y="975130"/>
            <a:ext cx="5202754" cy="5054211"/>
          </a:xfrm>
          <a:prstGeom prst="roundRect">
            <a:avLst>
              <a:gd name="adj" fmla="val 3613"/>
            </a:avLst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76" name="TextBox 6275">
            <a:extLst>
              <a:ext uri="{FF2B5EF4-FFF2-40B4-BE49-F238E27FC236}">
                <a16:creationId xmlns:a16="http://schemas.microsoft.com/office/drawing/2014/main" id="{E8461BA1-6051-1823-4B9A-4A77424B431B}"/>
              </a:ext>
            </a:extLst>
          </p:cNvPr>
          <p:cNvSpPr txBox="1"/>
          <p:nvPr/>
        </p:nvSpPr>
        <p:spPr>
          <a:xfrm>
            <a:off x="6874912" y="1233362"/>
            <a:ext cx="46694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Off-Price Fashion = Economic Engine</a:t>
            </a:r>
          </a:p>
        </p:txBody>
      </p:sp>
      <p:graphicFrame>
        <p:nvGraphicFramePr>
          <p:cNvPr id="6277" name="Chart 6276">
            <a:extLst>
              <a:ext uri="{FF2B5EF4-FFF2-40B4-BE49-F238E27FC236}">
                <a16:creationId xmlns:a16="http://schemas.microsoft.com/office/drawing/2014/main" id="{9875CCED-B038-AD9E-48FD-0B0C4BD8F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065302"/>
              </p:ext>
            </p:extLst>
          </p:nvPr>
        </p:nvGraphicFramePr>
        <p:xfrm>
          <a:off x="6773431" y="1646639"/>
          <a:ext cx="4872387" cy="4258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146" name="Picture 2" descr="Statistics ">
            <a:extLst>
              <a:ext uri="{FF2B5EF4-FFF2-40B4-BE49-F238E27FC236}">
                <a16:creationId xmlns:a16="http://schemas.microsoft.com/office/drawing/2014/main" id="{E04E5BE4-D38A-A9F1-251F-BA01F070E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06" y="2435675"/>
            <a:ext cx="265333" cy="2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cruitment ">
            <a:extLst>
              <a:ext uri="{FF2B5EF4-FFF2-40B4-BE49-F238E27FC236}">
                <a16:creationId xmlns:a16="http://schemas.microsoft.com/office/drawing/2014/main" id="{F21FB087-34E1-766D-B337-9701F462A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85" y="3365339"/>
            <a:ext cx="265333" cy="2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rediction ">
            <a:extLst>
              <a:ext uri="{FF2B5EF4-FFF2-40B4-BE49-F238E27FC236}">
                <a16:creationId xmlns:a16="http://schemas.microsoft.com/office/drawing/2014/main" id="{D5F17ED9-D1EE-F72C-78A4-8FF5E1C3C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2" y="4985255"/>
            <a:ext cx="241212" cy="24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ffordable ">
            <a:extLst>
              <a:ext uri="{FF2B5EF4-FFF2-40B4-BE49-F238E27FC236}">
                <a16:creationId xmlns:a16="http://schemas.microsoft.com/office/drawing/2014/main" id="{2AEE486F-A805-439C-1C4A-2CC0BCFEF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56" y="5894069"/>
            <a:ext cx="291866" cy="29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929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387E1-4C57-D114-4FA0-B7F271B0B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4C90339-102A-4FAC-4CBF-B5B9CFBDCCDC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B73AD61-A42F-42D2-0BA2-958685A8C094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B33185-89F6-EDA8-2582-3596198AAE94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2BB8D9-79F6-2556-E885-7E341B61DEFF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93E7B2-0244-445F-2DB0-3CD6CF502A64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7A52931-9EDE-AC6E-620F-F065ACA62788}"/>
              </a:ext>
            </a:extLst>
          </p:cNvPr>
          <p:cNvSpPr/>
          <p:nvPr/>
        </p:nvSpPr>
        <p:spPr>
          <a:xfrm>
            <a:off x="5518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119E10-2B99-7C43-A2A5-E6ED1667D060}"/>
              </a:ext>
            </a:extLst>
          </p:cNvPr>
          <p:cNvSpPr/>
          <p:nvPr/>
        </p:nvSpPr>
        <p:spPr>
          <a:xfrm>
            <a:off x="538948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64C1AF-A051-E652-0BAA-3DCE44D8E802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DC1A73F-23C1-F822-AEA5-F6996406B868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24BA04F-229B-C56A-5C28-BA7EAB833C61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680F010-0336-DE86-5D97-76BA28741645}"/>
              </a:ext>
            </a:extLst>
          </p:cNvPr>
          <p:cNvGrpSpPr/>
          <p:nvPr/>
        </p:nvGrpSpPr>
        <p:grpSpPr>
          <a:xfrm>
            <a:off x="275985" y="619882"/>
            <a:ext cx="6534106" cy="5618236"/>
            <a:chOff x="275985" y="573323"/>
            <a:chExt cx="6534106" cy="561823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34C648C-0287-8EFA-AE61-A56419815D67}"/>
                </a:ext>
              </a:extLst>
            </p:cNvPr>
            <p:cNvGrpSpPr/>
            <p:nvPr/>
          </p:nvGrpSpPr>
          <p:grpSpPr>
            <a:xfrm>
              <a:off x="381000" y="2113315"/>
              <a:ext cx="4965701" cy="629714"/>
              <a:chOff x="741910" y="2296576"/>
              <a:chExt cx="4965701" cy="629714"/>
            </a:xfrm>
          </p:grpSpPr>
          <p:sp>
            <p:nvSpPr>
              <p:cNvPr id="6164" name="TextBox 6163">
                <a:extLst>
                  <a:ext uri="{FF2B5EF4-FFF2-40B4-BE49-F238E27FC236}">
                    <a16:creationId xmlns:a16="http://schemas.microsoft.com/office/drawing/2014/main" id="{F704192E-C528-D15F-C277-BF2C88C02860}"/>
                  </a:ext>
                </a:extLst>
              </p:cNvPr>
              <p:cNvSpPr txBox="1"/>
              <p:nvPr/>
            </p:nvSpPr>
            <p:spPr>
              <a:xfrm>
                <a:off x="1476379" y="2452710"/>
                <a:ext cx="423123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/>
                  <a:t>Myth: </a:t>
                </a:r>
                <a:r>
                  <a:rPr lang="en-US" sz="1400" dirty="0"/>
                  <a:t>Cheaper clothing = bad quality.</a:t>
                </a:r>
              </a:p>
            </p:txBody>
          </p:sp>
          <p:grpSp>
            <p:nvGrpSpPr>
              <p:cNvPr id="6165" name="Group 6164">
                <a:extLst>
                  <a:ext uri="{FF2B5EF4-FFF2-40B4-BE49-F238E27FC236}">
                    <a16:creationId xmlns:a16="http://schemas.microsoft.com/office/drawing/2014/main" id="{0F8D2AFA-E7C6-5230-B245-09F2070B0AFB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6166" name="Oval 8">
                  <a:extLst>
                    <a:ext uri="{FF2B5EF4-FFF2-40B4-BE49-F238E27FC236}">
                      <a16:creationId xmlns:a16="http://schemas.microsoft.com/office/drawing/2014/main" id="{17C6B0E0-1677-AA45-F8B0-93AF99246B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7" name="Oval 8">
                  <a:extLst>
                    <a:ext uri="{FF2B5EF4-FFF2-40B4-BE49-F238E27FC236}">
                      <a16:creationId xmlns:a16="http://schemas.microsoft.com/office/drawing/2014/main" id="{4DF28BE6-9340-A3DB-81DA-93C7CF0260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69" name="Oval 8">
                  <a:extLst>
                    <a:ext uri="{FF2B5EF4-FFF2-40B4-BE49-F238E27FC236}">
                      <a16:creationId xmlns:a16="http://schemas.microsoft.com/office/drawing/2014/main" id="{D5C9817F-9522-DA71-4D2C-245DA81168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7E1EB5D-723B-523B-2D51-8FC38953F6A3}"/>
                </a:ext>
              </a:extLst>
            </p:cNvPr>
            <p:cNvGrpSpPr/>
            <p:nvPr/>
          </p:nvGrpSpPr>
          <p:grpSpPr>
            <a:xfrm>
              <a:off x="381000" y="2928839"/>
              <a:ext cx="5601194" cy="1593177"/>
              <a:chOff x="741910" y="2138420"/>
              <a:chExt cx="5601194" cy="159317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527AC6A-AC7F-D974-143B-2458571A64BB}"/>
                  </a:ext>
                </a:extLst>
              </p:cNvPr>
              <p:cNvSpPr txBox="1"/>
              <p:nvPr/>
            </p:nvSpPr>
            <p:spPr>
              <a:xfrm>
                <a:off x="1476378" y="2138420"/>
                <a:ext cx="486672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/>
                  <a:t>Reality: </a:t>
                </a:r>
                <a:r>
                  <a:rPr lang="en-US" sz="1400" dirty="0"/>
                  <a:t>Many off-price players implement strong ethical practices, we at Empire Apparel LLC partner with factories accredited by :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E22E1CCF-141E-29F4-0CB7-E432615C8D36}"/>
                  </a:ext>
                </a:extLst>
              </p:cNvPr>
              <p:cNvGrpSpPr/>
              <p:nvPr/>
            </p:nvGrpSpPr>
            <p:grpSpPr>
              <a:xfrm>
                <a:off x="741910" y="2196494"/>
                <a:ext cx="629690" cy="629714"/>
                <a:chOff x="5374492" y="2980495"/>
                <a:chExt cx="1414971" cy="1415028"/>
              </a:xfrm>
            </p:grpSpPr>
            <p:sp>
              <p:nvSpPr>
                <p:cNvPr id="62" name="Oval 8">
                  <a:extLst>
                    <a:ext uri="{FF2B5EF4-FFF2-40B4-BE49-F238E27FC236}">
                      <a16:creationId xmlns:a16="http://schemas.microsoft.com/office/drawing/2014/main" id="{5A4F212F-8073-EFFD-C9F3-8C66EF6DD3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2980495"/>
                  <a:ext cx="1414971" cy="1415028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3" name="Oval 8">
                  <a:extLst>
                    <a:ext uri="{FF2B5EF4-FFF2-40B4-BE49-F238E27FC236}">
                      <a16:creationId xmlns:a16="http://schemas.microsoft.com/office/drawing/2014/main" id="{999D8945-030D-C190-3F41-B8EF0C5BAE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066680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44" name="Oval 8">
                  <a:extLst>
                    <a:ext uri="{FF2B5EF4-FFF2-40B4-BE49-F238E27FC236}">
                      <a16:creationId xmlns:a16="http://schemas.microsoft.com/office/drawing/2014/main" id="{DEF8E290-8D0D-E3C2-445C-B5470CCA8C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098773"/>
                  <a:ext cx="1178440" cy="1178490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FCB27D9-5E43-4D95-6045-56A93C67B10D}"/>
                  </a:ext>
                </a:extLst>
              </p:cNvPr>
              <p:cNvSpPr txBox="1"/>
              <p:nvPr/>
            </p:nvSpPr>
            <p:spPr>
              <a:xfrm>
                <a:off x="1476378" y="2931378"/>
                <a:ext cx="4738115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WRAP (Worldwide Responsible Accredited Production).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BSCI (Business Social Compliance Initiative).</a:t>
                </a:r>
              </a:p>
              <a:p>
                <a:pPr marL="171450" indent="-1714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200" dirty="0"/>
                  <a:t>Fair Trade USA.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69F559B-4FBD-50C4-BC6B-65DCD2A9459D}"/>
                </a:ext>
              </a:extLst>
            </p:cNvPr>
            <p:cNvGrpSpPr/>
            <p:nvPr/>
          </p:nvGrpSpPr>
          <p:grpSpPr>
            <a:xfrm>
              <a:off x="275985" y="573323"/>
              <a:ext cx="6534106" cy="1412092"/>
              <a:chOff x="275985" y="1357307"/>
              <a:chExt cx="6534106" cy="141209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08A9589-6A57-352E-D3FD-FACED72C60F9}"/>
                  </a:ext>
                </a:extLst>
              </p:cNvPr>
              <p:cNvSpPr txBox="1"/>
              <p:nvPr/>
            </p:nvSpPr>
            <p:spPr>
              <a:xfrm>
                <a:off x="288685" y="2430845"/>
                <a:ext cx="65214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en-US" sz="1600" dirty="0"/>
                  <a:t>Low prices can still reflect high values—if we’re intentional.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0AD44A9-FB45-19AB-2D31-16CD2E4BBA0C}"/>
                  </a:ext>
                </a:extLst>
              </p:cNvPr>
              <p:cNvGrpSpPr/>
              <p:nvPr/>
            </p:nvGrpSpPr>
            <p:grpSpPr>
              <a:xfrm>
                <a:off x="275985" y="1357307"/>
                <a:ext cx="5577600" cy="986582"/>
                <a:chOff x="275985" y="1357307"/>
                <a:chExt cx="5577600" cy="986582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EA1A11AD-B6A7-209D-B919-369230D937E2}"/>
                    </a:ext>
                  </a:extLst>
                </p:cNvPr>
                <p:cNvGrpSpPr/>
                <p:nvPr/>
              </p:nvGrpSpPr>
              <p:grpSpPr>
                <a:xfrm>
                  <a:off x="290023" y="1357307"/>
                  <a:ext cx="5563562" cy="986582"/>
                  <a:chOff x="290023" y="182784"/>
                  <a:chExt cx="5563562" cy="98658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242CB4D-4252-F53B-D0DD-65727F0D0177}"/>
                      </a:ext>
                    </a:extLst>
                  </p:cNvPr>
                  <p:cNvSpPr txBox="1"/>
                  <p:nvPr/>
                </p:nvSpPr>
                <p:spPr>
                  <a:xfrm>
                    <a:off x="290023" y="584591"/>
                    <a:ext cx="5563562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3200" dirty="0">
                        <a:latin typeface="+mj-lt"/>
                      </a:rPr>
                      <a:t>Can We Have Both?</a:t>
                    </a:r>
                  </a:p>
                </p:txBody>
              </p:sp>
              <p:sp>
                <p:nvSpPr>
                  <p:cNvPr id="51" name="Rectangle: Rounded Corners 50">
                    <a:extLst>
                      <a:ext uri="{FF2B5EF4-FFF2-40B4-BE49-F238E27FC236}">
                        <a16:creationId xmlns:a16="http://schemas.microsoft.com/office/drawing/2014/main" id="{F7F7DEB4-C62B-3E3B-3F8E-5740F81E0114}"/>
                      </a:ext>
                    </a:extLst>
                  </p:cNvPr>
                  <p:cNvSpPr/>
                  <p:nvPr/>
                </p:nvSpPr>
                <p:spPr>
                  <a:xfrm>
                    <a:off x="381000" y="182784"/>
                    <a:ext cx="801443" cy="4571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2AAD3AB-52AF-AE26-D3E4-81F716D43FE9}"/>
                    </a:ext>
                  </a:extLst>
                </p:cNvPr>
                <p:cNvSpPr txBox="1"/>
                <p:nvPr/>
              </p:nvSpPr>
              <p:spPr>
                <a:xfrm>
                  <a:off x="275985" y="1436970"/>
                  <a:ext cx="369911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/>
                    <a:t>Affordability vs. Ethics </a:t>
                  </a:r>
                  <a:endParaRPr lang="en-US" dirty="0"/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02464FF-4046-CA7C-F49F-517DF7394767}"/>
                </a:ext>
              </a:extLst>
            </p:cNvPr>
            <p:cNvGrpSpPr/>
            <p:nvPr/>
          </p:nvGrpSpPr>
          <p:grpSpPr>
            <a:xfrm>
              <a:off x="381000" y="4630320"/>
              <a:ext cx="5394316" cy="992460"/>
              <a:chOff x="741910" y="2296576"/>
              <a:chExt cx="5394316" cy="99246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AE890E-1287-2E01-06F4-5A686E7446CD}"/>
                  </a:ext>
                </a:extLst>
              </p:cNvPr>
              <p:cNvSpPr txBox="1"/>
              <p:nvPr/>
            </p:nvSpPr>
            <p:spPr>
              <a:xfrm>
                <a:off x="1476378" y="2334929"/>
                <a:ext cx="465984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Carefully selecting merchandise by prioritizing fabrics that promote sustainability. Example : Hanes &amp; Carhartt using sustainable sourced fibers</a:t>
                </a:r>
              </a:p>
              <a:p>
                <a:r>
                  <a:rPr lang="en-US" sz="1400" dirty="0"/>
                  <a:t>in their </a:t>
                </a:r>
                <a:r>
                  <a:rPr lang="en-US" sz="1400" dirty="0" err="1"/>
                  <a:t>Ecosmart</a:t>
                </a:r>
                <a:r>
                  <a:rPr lang="en-US" sz="1400" dirty="0"/>
                  <a:t> and Tencel Fiber series. 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CB9231E-2364-82BA-1C6A-88FC390C37C0}"/>
                  </a:ext>
                </a:extLst>
              </p:cNvPr>
              <p:cNvGrpSpPr/>
              <p:nvPr/>
            </p:nvGrpSpPr>
            <p:grpSpPr>
              <a:xfrm>
                <a:off x="741910" y="2296576"/>
                <a:ext cx="629690" cy="629714"/>
                <a:chOff x="5374492" y="3205391"/>
                <a:chExt cx="1414971" cy="1415029"/>
              </a:xfrm>
            </p:grpSpPr>
            <p:sp>
              <p:nvSpPr>
                <p:cNvPr id="29" name="Oval 8">
                  <a:extLst>
                    <a:ext uri="{FF2B5EF4-FFF2-40B4-BE49-F238E27FC236}">
                      <a16:creationId xmlns:a16="http://schemas.microsoft.com/office/drawing/2014/main" id="{5A56B062-9029-2994-7FFE-9A36B7A0D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31" name="Oval 8">
                  <a:extLst>
                    <a:ext uri="{FF2B5EF4-FFF2-40B4-BE49-F238E27FC236}">
                      <a16:creationId xmlns:a16="http://schemas.microsoft.com/office/drawing/2014/main" id="{F7F5539B-14FB-EFC9-FDA0-08AD5E5F4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33" name="Oval 8">
                  <a:extLst>
                    <a:ext uri="{FF2B5EF4-FFF2-40B4-BE49-F238E27FC236}">
                      <a16:creationId xmlns:a16="http://schemas.microsoft.com/office/drawing/2014/main" id="{B8588738-5DB8-D673-BA95-F189DFEB7F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05F6367-E041-C11A-D03E-856649B5FF37}"/>
                </a:ext>
              </a:extLst>
            </p:cNvPr>
            <p:cNvGrpSpPr/>
            <p:nvPr/>
          </p:nvGrpSpPr>
          <p:grpSpPr>
            <a:xfrm>
              <a:off x="381000" y="5561845"/>
              <a:ext cx="5824017" cy="629714"/>
              <a:chOff x="381000" y="5660560"/>
              <a:chExt cx="5824017" cy="62971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176641C-A26A-FBCC-5CC1-BBE401C29D70}"/>
                  </a:ext>
                </a:extLst>
              </p:cNvPr>
              <p:cNvSpPr txBox="1"/>
              <p:nvPr/>
            </p:nvSpPr>
            <p:spPr>
              <a:xfrm>
                <a:off x="1115468" y="5821529"/>
                <a:ext cx="508954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We must hold both ethics and economics in balance.</a:t>
                </a: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9153B96-D757-755D-066E-D807F7766F90}"/>
                  </a:ext>
                </a:extLst>
              </p:cNvPr>
              <p:cNvGrpSpPr/>
              <p:nvPr/>
            </p:nvGrpSpPr>
            <p:grpSpPr>
              <a:xfrm>
                <a:off x="381000" y="5660560"/>
                <a:ext cx="629690" cy="629714"/>
                <a:chOff x="5374492" y="3205391"/>
                <a:chExt cx="1414971" cy="1415029"/>
              </a:xfrm>
            </p:grpSpPr>
            <p:sp>
              <p:nvSpPr>
                <p:cNvPr id="40" name="Oval 8">
                  <a:extLst>
                    <a:ext uri="{FF2B5EF4-FFF2-40B4-BE49-F238E27FC236}">
                      <a16:creationId xmlns:a16="http://schemas.microsoft.com/office/drawing/2014/main" id="{260DB49C-4F67-4492-1116-350D2BF72E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1" name="Oval 8">
                  <a:extLst>
                    <a:ext uri="{FF2B5EF4-FFF2-40B4-BE49-F238E27FC236}">
                      <a16:creationId xmlns:a16="http://schemas.microsoft.com/office/drawing/2014/main" id="{ABB6E7F4-D8DA-68FA-6258-E02110995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2" name="Oval 8">
                  <a:extLst>
                    <a:ext uri="{FF2B5EF4-FFF2-40B4-BE49-F238E27FC236}">
                      <a16:creationId xmlns:a16="http://schemas.microsoft.com/office/drawing/2014/main" id="{F429A837-E431-4D50-9E43-1CA4EBA732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2AA7730-9E57-1680-6E9B-F2F4409666B1}"/>
              </a:ext>
            </a:extLst>
          </p:cNvPr>
          <p:cNvSpPr/>
          <p:nvPr/>
        </p:nvSpPr>
        <p:spPr>
          <a:xfrm>
            <a:off x="11135859" y="0"/>
            <a:ext cx="1061533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94A91DA-E965-4379-674E-8D4CB528BBCE}"/>
              </a:ext>
            </a:extLst>
          </p:cNvPr>
          <p:cNvSpPr/>
          <p:nvPr/>
        </p:nvSpPr>
        <p:spPr>
          <a:xfrm>
            <a:off x="6845301" y="854413"/>
            <a:ext cx="4965332" cy="5149174"/>
          </a:xfrm>
          <a:prstGeom prst="roundRect">
            <a:avLst>
              <a:gd name="adj" fmla="val 2001"/>
            </a:avLst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6C0F4A8F-9EEF-64AE-9F0B-1A8CB41E3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441781"/>
              </p:ext>
            </p:extLst>
          </p:nvPr>
        </p:nvGraphicFramePr>
        <p:xfrm>
          <a:off x="7052179" y="1062192"/>
          <a:ext cx="4551576" cy="47336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5788">
                  <a:extLst>
                    <a:ext uri="{9D8B030D-6E8A-4147-A177-3AD203B41FA5}">
                      <a16:colId xmlns:a16="http://schemas.microsoft.com/office/drawing/2014/main" val="1786095802"/>
                    </a:ext>
                  </a:extLst>
                </a:gridCol>
                <a:gridCol w="2275788">
                  <a:extLst>
                    <a:ext uri="{9D8B030D-6E8A-4147-A177-3AD203B41FA5}">
                      <a16:colId xmlns:a16="http://schemas.microsoft.com/office/drawing/2014/main" val="1542230548"/>
                    </a:ext>
                  </a:extLst>
                </a:gridCol>
              </a:tblGrid>
              <a:tr h="11834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Affordability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Ethics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639770"/>
                  </a:ext>
                </a:extLst>
              </a:tr>
              <a:tr h="11834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Cost-efficient benefits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Certified factories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967642"/>
                  </a:ext>
                </a:extLst>
              </a:tr>
              <a:tr h="11834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Lower price point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Traceability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905246"/>
                  </a:ext>
                </a:extLst>
              </a:tr>
              <a:tr h="11834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Higher accessibility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Supplier partnerships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9640"/>
                  </a:ext>
                </a:extLst>
              </a:tr>
            </a:tbl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BEFCCC88-B809-D791-FC71-1E8C9306AFBA}"/>
              </a:ext>
            </a:extLst>
          </p:cNvPr>
          <p:cNvSpPr txBox="1"/>
          <p:nvPr/>
        </p:nvSpPr>
        <p:spPr>
          <a:xfrm>
            <a:off x="470534" y="229677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141A68C-E272-E273-9FDB-44194C22B85E}"/>
              </a:ext>
            </a:extLst>
          </p:cNvPr>
          <p:cNvSpPr txBox="1"/>
          <p:nvPr/>
        </p:nvSpPr>
        <p:spPr>
          <a:xfrm>
            <a:off x="444826" y="316976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C88CC37-3939-C1AE-08B0-1B3359D6E87C}"/>
              </a:ext>
            </a:extLst>
          </p:cNvPr>
          <p:cNvSpPr txBox="1"/>
          <p:nvPr/>
        </p:nvSpPr>
        <p:spPr>
          <a:xfrm>
            <a:off x="444826" y="4811833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741E8B-FB8E-C1DE-F222-FA5016D63B67}"/>
              </a:ext>
            </a:extLst>
          </p:cNvPr>
          <p:cNvSpPr txBox="1"/>
          <p:nvPr/>
        </p:nvSpPr>
        <p:spPr>
          <a:xfrm>
            <a:off x="435986" y="5743357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2072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A63EF-2B0F-0EEF-ECB3-E9A9C67B4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3B4A633-E888-DAE2-6DC2-C39E7B3D2404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E3BC6A6-2CA1-F71C-518C-C4B79121A759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DCAE77-322A-1694-EF97-FB188F301141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792B8A9-1165-4031-D65F-E8FADEDD630D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172B5EA-9051-0EF4-53A0-6D2DEC616B3B}"/>
              </a:ext>
            </a:extLst>
          </p:cNvPr>
          <p:cNvSpPr/>
          <p:nvPr/>
        </p:nvSpPr>
        <p:spPr>
          <a:xfrm>
            <a:off x="526566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B291A4C-1F11-8A89-1C8F-F801A3EB8419}"/>
              </a:ext>
            </a:extLst>
          </p:cNvPr>
          <p:cNvSpPr/>
          <p:nvPr/>
        </p:nvSpPr>
        <p:spPr>
          <a:xfrm>
            <a:off x="5518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24DCBB-8F44-2826-7B86-6C4D61EF5509}"/>
              </a:ext>
            </a:extLst>
          </p:cNvPr>
          <p:cNvSpPr/>
          <p:nvPr/>
        </p:nvSpPr>
        <p:spPr>
          <a:xfrm>
            <a:off x="538948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179C5A3-1AB5-D954-8CC4-5052F1892E66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0467489-6BB6-5D0E-1E60-D083D1ABF7FA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CA3E16B-6FE1-9A4F-B119-CDA5288CF36B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28" name="Group 6227">
            <a:extLst>
              <a:ext uri="{FF2B5EF4-FFF2-40B4-BE49-F238E27FC236}">
                <a16:creationId xmlns:a16="http://schemas.microsoft.com/office/drawing/2014/main" id="{A1E21F61-18D7-D71F-E597-5A59266B0A0F}"/>
              </a:ext>
            </a:extLst>
          </p:cNvPr>
          <p:cNvGrpSpPr/>
          <p:nvPr/>
        </p:nvGrpSpPr>
        <p:grpSpPr>
          <a:xfrm>
            <a:off x="290021" y="390188"/>
            <a:ext cx="6579771" cy="1860327"/>
            <a:chOff x="290021" y="287715"/>
            <a:chExt cx="6579771" cy="1860327"/>
          </a:xfrm>
        </p:grpSpPr>
        <p:grpSp>
          <p:nvGrpSpPr>
            <p:cNvPr id="6156" name="Group 6155">
              <a:extLst>
                <a:ext uri="{FF2B5EF4-FFF2-40B4-BE49-F238E27FC236}">
                  <a16:creationId xmlns:a16="http://schemas.microsoft.com/office/drawing/2014/main" id="{0E4B4BC9-76E2-A23B-6DC8-2CC0241A9FE4}"/>
                </a:ext>
              </a:extLst>
            </p:cNvPr>
            <p:cNvGrpSpPr/>
            <p:nvPr/>
          </p:nvGrpSpPr>
          <p:grpSpPr>
            <a:xfrm>
              <a:off x="290021" y="287715"/>
              <a:ext cx="6577161" cy="1246049"/>
              <a:chOff x="290021" y="538871"/>
              <a:chExt cx="6577161" cy="1246049"/>
            </a:xfrm>
          </p:grpSpPr>
          <p:sp>
            <p:nvSpPr>
              <p:cNvPr id="6157" name="TextBox 6156">
                <a:extLst>
                  <a:ext uri="{FF2B5EF4-FFF2-40B4-BE49-F238E27FC236}">
                    <a16:creationId xmlns:a16="http://schemas.microsoft.com/office/drawing/2014/main" id="{F2F6CBF6-CAED-F353-0A97-C81FA4C6E6DC}"/>
                  </a:ext>
                </a:extLst>
              </p:cNvPr>
              <p:cNvSpPr txBox="1"/>
              <p:nvPr/>
            </p:nvSpPr>
            <p:spPr>
              <a:xfrm>
                <a:off x="290021" y="584591"/>
                <a:ext cx="6577161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latin typeface="+mj-lt"/>
                  </a:rPr>
                  <a:t>Resilient, Low-Waste</a:t>
                </a:r>
                <a:br>
                  <a:rPr lang="en-US" sz="3600" dirty="0">
                    <a:latin typeface="+mj-lt"/>
                  </a:rPr>
                </a:br>
                <a:r>
                  <a:rPr lang="en-US" sz="3600" dirty="0">
                    <a:latin typeface="+mj-lt"/>
                  </a:rPr>
                  <a:t>Fashion Supply Chains</a:t>
                </a:r>
              </a:p>
            </p:txBody>
          </p:sp>
          <p:sp>
            <p:nvSpPr>
              <p:cNvPr id="6158" name="Rectangle: Rounded Corners 6157">
                <a:extLst>
                  <a:ext uri="{FF2B5EF4-FFF2-40B4-BE49-F238E27FC236}">
                    <a16:creationId xmlns:a16="http://schemas.microsoft.com/office/drawing/2014/main" id="{E6DD8A33-C67E-1C61-1DB9-0EB083BCE287}"/>
                  </a:ext>
                </a:extLst>
              </p:cNvPr>
              <p:cNvSpPr/>
              <p:nvPr/>
            </p:nvSpPr>
            <p:spPr>
              <a:xfrm>
                <a:off x="381000" y="538871"/>
                <a:ext cx="801443" cy="45719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159" name="TextBox 6158">
              <a:extLst>
                <a:ext uri="{FF2B5EF4-FFF2-40B4-BE49-F238E27FC236}">
                  <a16:creationId xmlns:a16="http://schemas.microsoft.com/office/drawing/2014/main" id="{CD25F740-D817-C706-F6D4-5E46AD2DA057}"/>
                </a:ext>
              </a:extLst>
            </p:cNvPr>
            <p:cNvSpPr txBox="1"/>
            <p:nvPr/>
          </p:nvSpPr>
          <p:spPr>
            <a:xfrm>
              <a:off x="348386" y="1563267"/>
              <a:ext cx="652140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US" sz="1600" dirty="0"/>
                <a:t>Off-price fashion plays a critical role by keeping products in</a:t>
              </a:r>
            </a:p>
            <a:p>
              <a:pPr rtl="1"/>
              <a:r>
                <a:rPr lang="en-US" sz="1600" dirty="0"/>
                <a:t>circulation longer, preventing resource loss..</a:t>
              </a:r>
            </a:p>
          </p:txBody>
        </p:sp>
      </p:grpSp>
      <p:grpSp>
        <p:nvGrpSpPr>
          <p:cNvPr id="6168" name="Group 6167">
            <a:extLst>
              <a:ext uri="{FF2B5EF4-FFF2-40B4-BE49-F238E27FC236}">
                <a16:creationId xmlns:a16="http://schemas.microsoft.com/office/drawing/2014/main" id="{F5C4BDB7-411F-87DA-2C41-5286BA9766EB}"/>
              </a:ext>
            </a:extLst>
          </p:cNvPr>
          <p:cNvGrpSpPr/>
          <p:nvPr/>
        </p:nvGrpSpPr>
        <p:grpSpPr>
          <a:xfrm>
            <a:off x="381000" y="2159083"/>
            <a:ext cx="6319306" cy="2252952"/>
            <a:chOff x="381000" y="2056610"/>
            <a:chExt cx="6319306" cy="2252952"/>
          </a:xfrm>
        </p:grpSpPr>
        <p:sp>
          <p:nvSpPr>
            <p:cNvPr id="6162" name="Rectangle: Rounded Corners 6161">
              <a:extLst>
                <a:ext uri="{FF2B5EF4-FFF2-40B4-BE49-F238E27FC236}">
                  <a16:creationId xmlns:a16="http://schemas.microsoft.com/office/drawing/2014/main" id="{D988DFCC-C649-0A5B-7E8D-7CB84EDC90D9}"/>
                </a:ext>
              </a:extLst>
            </p:cNvPr>
            <p:cNvSpPr/>
            <p:nvPr/>
          </p:nvSpPr>
          <p:spPr>
            <a:xfrm>
              <a:off x="381000" y="2056610"/>
              <a:ext cx="6319306" cy="1981275"/>
            </a:xfrm>
            <a:prstGeom prst="roundRect">
              <a:avLst>
                <a:gd name="adj" fmla="val 3249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63" name="TextBox 6162">
              <a:extLst>
                <a:ext uri="{FF2B5EF4-FFF2-40B4-BE49-F238E27FC236}">
                  <a16:creationId xmlns:a16="http://schemas.microsoft.com/office/drawing/2014/main" id="{E715093A-111E-3EAE-EEE1-CC8992F1237C}"/>
                </a:ext>
              </a:extLst>
            </p:cNvPr>
            <p:cNvSpPr txBox="1"/>
            <p:nvPr/>
          </p:nvSpPr>
          <p:spPr>
            <a:xfrm>
              <a:off x="533180" y="2478291"/>
              <a:ext cx="5562819" cy="1831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dirty="0"/>
                <a:t>In leading this change, our key strategies in Empire Apparel LLC are :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Smart forecasting to reduce dead stock.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AI for shipment consolidation and route optimization (</a:t>
              </a:r>
              <a:r>
                <a:rPr lang="en-US" sz="1400" dirty="0" err="1"/>
                <a:t>Flexport</a:t>
              </a:r>
              <a:r>
                <a:rPr lang="en-US" sz="1400" dirty="0"/>
                <a:t>)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Energy efficient warehousing and smart inventory management. </a:t>
              </a:r>
            </a:p>
          </p:txBody>
        </p:sp>
      </p:grpSp>
      <p:grpSp>
        <p:nvGrpSpPr>
          <p:cNvPr id="6170" name="Group 6169">
            <a:extLst>
              <a:ext uri="{FF2B5EF4-FFF2-40B4-BE49-F238E27FC236}">
                <a16:creationId xmlns:a16="http://schemas.microsoft.com/office/drawing/2014/main" id="{B481A91A-9412-923C-841A-01769CC41D1B}"/>
              </a:ext>
            </a:extLst>
          </p:cNvPr>
          <p:cNvGrpSpPr/>
          <p:nvPr/>
        </p:nvGrpSpPr>
        <p:grpSpPr>
          <a:xfrm>
            <a:off x="381000" y="4461136"/>
            <a:ext cx="6319306" cy="1981275"/>
            <a:chOff x="381000" y="2056610"/>
            <a:chExt cx="6319306" cy="1981275"/>
          </a:xfrm>
        </p:grpSpPr>
        <p:sp>
          <p:nvSpPr>
            <p:cNvPr id="6171" name="Rectangle: Rounded Corners 6170">
              <a:extLst>
                <a:ext uri="{FF2B5EF4-FFF2-40B4-BE49-F238E27FC236}">
                  <a16:creationId xmlns:a16="http://schemas.microsoft.com/office/drawing/2014/main" id="{94C49A01-99ED-CD85-0EBF-97ECF3D02268}"/>
                </a:ext>
              </a:extLst>
            </p:cNvPr>
            <p:cNvSpPr/>
            <p:nvPr/>
          </p:nvSpPr>
          <p:spPr>
            <a:xfrm>
              <a:off x="381000" y="2056610"/>
              <a:ext cx="6319306" cy="1981275"/>
            </a:xfrm>
            <a:prstGeom prst="roundRect">
              <a:avLst>
                <a:gd name="adj" fmla="val 3249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72" name="TextBox 6171">
              <a:extLst>
                <a:ext uri="{FF2B5EF4-FFF2-40B4-BE49-F238E27FC236}">
                  <a16:creationId xmlns:a16="http://schemas.microsoft.com/office/drawing/2014/main" id="{3F8C964F-43F8-9E9D-04C8-1250980C0115}"/>
                </a:ext>
              </a:extLst>
            </p:cNvPr>
            <p:cNvSpPr txBox="1"/>
            <p:nvPr/>
          </p:nvSpPr>
          <p:spPr>
            <a:xfrm>
              <a:off x="533180" y="2347056"/>
              <a:ext cx="556281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dirty="0"/>
                <a:t>Nike, Hanes, and Zara use green infrastructure with focus on smarter logistics, better planning and sustainable practices.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Recyclable packaging.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Energy-efficient transport.</a:t>
              </a:r>
            </a:p>
          </p:txBody>
        </p:sp>
      </p:grpSp>
      <p:grpSp>
        <p:nvGrpSpPr>
          <p:cNvPr id="6227" name="Group 6226">
            <a:extLst>
              <a:ext uri="{FF2B5EF4-FFF2-40B4-BE49-F238E27FC236}">
                <a16:creationId xmlns:a16="http://schemas.microsoft.com/office/drawing/2014/main" id="{F5970089-E297-4B0E-05E1-D426CE3A46AC}"/>
              </a:ext>
            </a:extLst>
          </p:cNvPr>
          <p:cNvGrpSpPr/>
          <p:nvPr/>
        </p:nvGrpSpPr>
        <p:grpSpPr>
          <a:xfrm>
            <a:off x="7435272" y="758640"/>
            <a:ext cx="4569627" cy="5340720"/>
            <a:chOff x="7435272" y="717700"/>
            <a:chExt cx="4569627" cy="5340720"/>
          </a:xfrm>
        </p:grpSpPr>
        <p:grpSp>
          <p:nvGrpSpPr>
            <p:cNvPr id="6177" name="Group 6176">
              <a:extLst>
                <a:ext uri="{FF2B5EF4-FFF2-40B4-BE49-F238E27FC236}">
                  <a16:creationId xmlns:a16="http://schemas.microsoft.com/office/drawing/2014/main" id="{DF5EC0D0-B325-4B7D-6534-01A14B223A67}"/>
                </a:ext>
              </a:extLst>
            </p:cNvPr>
            <p:cNvGrpSpPr/>
            <p:nvPr/>
          </p:nvGrpSpPr>
          <p:grpSpPr>
            <a:xfrm>
              <a:off x="7435272" y="717700"/>
              <a:ext cx="4375727" cy="666672"/>
              <a:chOff x="7435272" y="451000"/>
              <a:chExt cx="4375727" cy="666672"/>
            </a:xfrm>
          </p:grpSpPr>
          <p:sp>
            <p:nvSpPr>
              <p:cNvPr id="6174" name="Rectangle: Rounded Corners 6173">
                <a:extLst>
                  <a:ext uri="{FF2B5EF4-FFF2-40B4-BE49-F238E27FC236}">
                    <a16:creationId xmlns:a16="http://schemas.microsoft.com/office/drawing/2014/main" id="{46C36BB6-615E-FC6F-6464-46DCC3EA1EDF}"/>
                  </a:ext>
                </a:extLst>
              </p:cNvPr>
              <p:cNvSpPr/>
              <p:nvPr/>
            </p:nvSpPr>
            <p:spPr>
              <a:xfrm>
                <a:off x="7435272" y="451000"/>
                <a:ext cx="4375727" cy="666672"/>
              </a:xfrm>
              <a:prstGeom prst="roundRect">
                <a:avLst/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76" name="TextBox 6175">
                <a:extLst>
                  <a:ext uri="{FF2B5EF4-FFF2-40B4-BE49-F238E27FC236}">
                    <a16:creationId xmlns:a16="http://schemas.microsoft.com/office/drawing/2014/main" id="{9FB45E63-3A91-F7A4-FA12-693DA43BCE9F}"/>
                  </a:ext>
                </a:extLst>
              </p:cNvPr>
              <p:cNvSpPr txBox="1"/>
              <p:nvPr/>
            </p:nvSpPr>
            <p:spPr>
              <a:xfrm>
                <a:off x="7716259" y="630448"/>
                <a:ext cx="381375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/>
                  <a:t>AI-Powered Sustainable Logistics</a:t>
                </a:r>
              </a:p>
            </p:txBody>
          </p:sp>
        </p:grpSp>
        <p:cxnSp>
          <p:nvCxnSpPr>
            <p:cNvPr id="6179" name="Straight Connector 6178">
              <a:extLst>
                <a:ext uri="{FF2B5EF4-FFF2-40B4-BE49-F238E27FC236}">
                  <a16:creationId xmlns:a16="http://schemas.microsoft.com/office/drawing/2014/main" id="{D37F3876-02C5-49FD-1C0E-886F617F88E5}"/>
                </a:ext>
              </a:extLst>
            </p:cNvPr>
            <p:cNvCxnSpPr>
              <a:stCxn id="6174" idx="2"/>
            </p:cNvCxnSpPr>
            <p:nvPr/>
          </p:nvCxnSpPr>
          <p:spPr>
            <a:xfrm flipH="1">
              <a:off x="9623135" y="1384372"/>
              <a:ext cx="1" cy="4100873"/>
            </a:xfrm>
            <a:prstGeom prst="line">
              <a:avLst/>
            </a:prstGeom>
            <a:ln w="6350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83" name="Group 6182">
              <a:extLst>
                <a:ext uri="{FF2B5EF4-FFF2-40B4-BE49-F238E27FC236}">
                  <a16:creationId xmlns:a16="http://schemas.microsoft.com/office/drawing/2014/main" id="{F84E9893-280D-8059-F43A-310225C0C91E}"/>
                </a:ext>
              </a:extLst>
            </p:cNvPr>
            <p:cNvGrpSpPr/>
            <p:nvPr/>
          </p:nvGrpSpPr>
          <p:grpSpPr>
            <a:xfrm>
              <a:off x="9340734" y="5493596"/>
              <a:ext cx="564802" cy="564824"/>
              <a:chOff x="381000" y="2151415"/>
              <a:chExt cx="629690" cy="629714"/>
            </a:xfrm>
          </p:grpSpPr>
          <p:sp>
            <p:nvSpPr>
              <p:cNvPr id="6180" name="Oval 8">
                <a:extLst>
                  <a:ext uri="{FF2B5EF4-FFF2-40B4-BE49-F238E27FC236}">
                    <a16:creationId xmlns:a16="http://schemas.microsoft.com/office/drawing/2014/main" id="{7C65B053-8F6C-2F28-436A-3409084B0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00" y="2151415"/>
                <a:ext cx="629690" cy="629714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81" name="Oval 8">
                <a:extLst>
                  <a:ext uri="{FF2B5EF4-FFF2-40B4-BE49-F238E27FC236}">
                    <a16:creationId xmlns:a16="http://schemas.microsoft.com/office/drawing/2014/main" id="{650BD9D2-69B7-9743-6EA3-1192E4E30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352" y="2189768"/>
                <a:ext cx="552987" cy="553008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82" name="Oval 8">
                <a:extLst>
                  <a:ext uri="{FF2B5EF4-FFF2-40B4-BE49-F238E27FC236}">
                    <a16:creationId xmlns:a16="http://schemas.microsoft.com/office/drawing/2014/main" id="{3C5BFC1F-8997-6EBA-36DE-3D35DBFF4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631" y="2204048"/>
                <a:ext cx="524429" cy="524449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grpSp>
          <p:nvGrpSpPr>
            <p:cNvPr id="6195" name="Group 6194">
              <a:extLst>
                <a:ext uri="{FF2B5EF4-FFF2-40B4-BE49-F238E27FC236}">
                  <a16:creationId xmlns:a16="http://schemas.microsoft.com/office/drawing/2014/main" id="{1B9D2644-6E2D-7C60-2D6A-E18E3BE8111D}"/>
                </a:ext>
              </a:extLst>
            </p:cNvPr>
            <p:cNvGrpSpPr/>
            <p:nvPr/>
          </p:nvGrpSpPr>
          <p:grpSpPr>
            <a:xfrm>
              <a:off x="9554582" y="1702620"/>
              <a:ext cx="352084" cy="710599"/>
              <a:chOff x="9554582" y="1639455"/>
              <a:chExt cx="352084" cy="710599"/>
            </a:xfrm>
          </p:grpSpPr>
          <p:grpSp>
            <p:nvGrpSpPr>
              <p:cNvPr id="6184" name="Group 6183">
                <a:extLst>
                  <a:ext uri="{FF2B5EF4-FFF2-40B4-BE49-F238E27FC236}">
                    <a16:creationId xmlns:a16="http://schemas.microsoft.com/office/drawing/2014/main" id="{FA6B4F30-E020-7049-0190-EA3CD6ED7FCA}"/>
                  </a:ext>
                </a:extLst>
              </p:cNvPr>
              <p:cNvGrpSpPr/>
              <p:nvPr/>
            </p:nvGrpSpPr>
            <p:grpSpPr>
              <a:xfrm>
                <a:off x="9554582" y="1639455"/>
                <a:ext cx="137106" cy="137114"/>
                <a:chOff x="381000" y="2151415"/>
                <a:chExt cx="629690" cy="629714"/>
              </a:xfrm>
            </p:grpSpPr>
            <p:sp>
              <p:nvSpPr>
                <p:cNvPr id="6185" name="Oval 8">
                  <a:extLst>
                    <a:ext uri="{FF2B5EF4-FFF2-40B4-BE49-F238E27FC236}">
                      <a16:creationId xmlns:a16="http://schemas.microsoft.com/office/drawing/2014/main" id="{4E283260-5731-5475-FAC4-3C9456B1F4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" y="2151415"/>
                  <a:ext cx="629690" cy="629714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86" name="Oval 8">
                  <a:extLst>
                    <a:ext uri="{FF2B5EF4-FFF2-40B4-BE49-F238E27FC236}">
                      <a16:creationId xmlns:a16="http://schemas.microsoft.com/office/drawing/2014/main" id="{44FDABE4-0B76-9AE7-D099-189704063A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352" y="2189768"/>
                  <a:ext cx="552987" cy="553008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187" name="Oval 8">
                  <a:extLst>
                    <a:ext uri="{FF2B5EF4-FFF2-40B4-BE49-F238E27FC236}">
                      <a16:creationId xmlns:a16="http://schemas.microsoft.com/office/drawing/2014/main" id="{ADC5E265-BA59-B6C1-A9BF-B4E410ECB3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631" y="2204048"/>
                  <a:ext cx="524429" cy="524449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cxnSp>
            <p:nvCxnSpPr>
              <p:cNvPr id="6189" name="Straight Connector 6188">
                <a:extLst>
                  <a:ext uri="{FF2B5EF4-FFF2-40B4-BE49-F238E27FC236}">
                    <a16:creationId xmlns:a16="http://schemas.microsoft.com/office/drawing/2014/main" id="{BD886AEB-C525-0D09-2079-66ECAA08F43E}"/>
                  </a:ext>
                </a:extLst>
              </p:cNvPr>
              <p:cNvCxnSpPr>
                <a:cxnSpLocks/>
                <a:stCxn id="6185" idx="6"/>
              </p:cNvCxnSpPr>
              <p:nvPr/>
            </p:nvCxnSpPr>
            <p:spPr>
              <a:xfrm>
                <a:off x="9691688" y="1708012"/>
                <a:ext cx="202389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1" name="Straight Connector 6190">
                <a:extLst>
                  <a:ext uri="{FF2B5EF4-FFF2-40B4-BE49-F238E27FC236}">
                    <a16:creationId xmlns:a16="http://schemas.microsoft.com/office/drawing/2014/main" id="{9EFFF938-490A-F5FC-D0E9-96370959DFDA}"/>
                  </a:ext>
                </a:extLst>
              </p:cNvPr>
              <p:cNvCxnSpPr>
                <a:cxnSpLocks/>
                <a:endCxn id="6193" idx="0"/>
              </p:cNvCxnSpPr>
              <p:nvPr/>
            </p:nvCxnSpPr>
            <p:spPr>
              <a:xfrm>
                <a:off x="9894077" y="1708012"/>
                <a:ext cx="0" cy="2830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93" name="Rectangle: Rounded Corners 6192">
                <a:extLst>
                  <a:ext uri="{FF2B5EF4-FFF2-40B4-BE49-F238E27FC236}">
                    <a16:creationId xmlns:a16="http://schemas.microsoft.com/office/drawing/2014/main" id="{8EA0F9CE-0E30-06EF-DC1B-F7941FDE230C}"/>
                  </a:ext>
                </a:extLst>
              </p:cNvPr>
              <p:cNvSpPr/>
              <p:nvPr/>
            </p:nvSpPr>
            <p:spPr>
              <a:xfrm>
                <a:off x="9881488" y="1991022"/>
                <a:ext cx="25178" cy="359032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96" name="Group 6195">
              <a:extLst>
                <a:ext uri="{FF2B5EF4-FFF2-40B4-BE49-F238E27FC236}">
                  <a16:creationId xmlns:a16="http://schemas.microsoft.com/office/drawing/2014/main" id="{2707590D-F351-7CA8-34DA-03E534E6553F}"/>
                </a:ext>
              </a:extLst>
            </p:cNvPr>
            <p:cNvGrpSpPr/>
            <p:nvPr/>
          </p:nvGrpSpPr>
          <p:grpSpPr>
            <a:xfrm flipH="1">
              <a:off x="9328145" y="2628932"/>
              <a:ext cx="352084" cy="710599"/>
              <a:chOff x="9554582" y="1639455"/>
              <a:chExt cx="352084" cy="710599"/>
            </a:xfrm>
          </p:grpSpPr>
          <p:grpSp>
            <p:nvGrpSpPr>
              <p:cNvPr id="6197" name="Group 6196">
                <a:extLst>
                  <a:ext uri="{FF2B5EF4-FFF2-40B4-BE49-F238E27FC236}">
                    <a16:creationId xmlns:a16="http://schemas.microsoft.com/office/drawing/2014/main" id="{91EABE9A-9864-25AE-23DA-6C40E0249E5A}"/>
                  </a:ext>
                </a:extLst>
              </p:cNvPr>
              <p:cNvGrpSpPr/>
              <p:nvPr/>
            </p:nvGrpSpPr>
            <p:grpSpPr>
              <a:xfrm>
                <a:off x="9554582" y="1639455"/>
                <a:ext cx="137106" cy="137114"/>
                <a:chOff x="381000" y="2151415"/>
                <a:chExt cx="629690" cy="629714"/>
              </a:xfrm>
            </p:grpSpPr>
            <p:sp>
              <p:nvSpPr>
                <p:cNvPr id="6201" name="Oval 8">
                  <a:extLst>
                    <a:ext uri="{FF2B5EF4-FFF2-40B4-BE49-F238E27FC236}">
                      <a16:creationId xmlns:a16="http://schemas.microsoft.com/office/drawing/2014/main" id="{2334CC7E-76AE-692D-97E7-F12724DD1B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" y="2151415"/>
                  <a:ext cx="629690" cy="629714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02" name="Oval 8">
                  <a:extLst>
                    <a:ext uri="{FF2B5EF4-FFF2-40B4-BE49-F238E27FC236}">
                      <a16:creationId xmlns:a16="http://schemas.microsoft.com/office/drawing/2014/main" id="{6F66FD02-DF2D-E0B3-1E66-B25DBC0F87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352" y="2189768"/>
                  <a:ext cx="552987" cy="553008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03" name="Oval 8">
                  <a:extLst>
                    <a:ext uri="{FF2B5EF4-FFF2-40B4-BE49-F238E27FC236}">
                      <a16:creationId xmlns:a16="http://schemas.microsoft.com/office/drawing/2014/main" id="{6FA511E6-0C26-1BA5-B2EA-2DC3CDE05F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631" y="2204048"/>
                  <a:ext cx="524429" cy="524449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cxnSp>
            <p:nvCxnSpPr>
              <p:cNvPr id="6198" name="Straight Connector 6197">
                <a:extLst>
                  <a:ext uri="{FF2B5EF4-FFF2-40B4-BE49-F238E27FC236}">
                    <a16:creationId xmlns:a16="http://schemas.microsoft.com/office/drawing/2014/main" id="{FE87B724-CFE3-2A42-8103-6E9E6017B422}"/>
                  </a:ext>
                </a:extLst>
              </p:cNvPr>
              <p:cNvCxnSpPr>
                <a:cxnSpLocks/>
                <a:stCxn id="6201" idx="6"/>
              </p:cNvCxnSpPr>
              <p:nvPr/>
            </p:nvCxnSpPr>
            <p:spPr>
              <a:xfrm>
                <a:off x="9691688" y="1708012"/>
                <a:ext cx="202389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9" name="Straight Connector 6198">
                <a:extLst>
                  <a:ext uri="{FF2B5EF4-FFF2-40B4-BE49-F238E27FC236}">
                    <a16:creationId xmlns:a16="http://schemas.microsoft.com/office/drawing/2014/main" id="{06AE97C1-BD76-7178-A7B9-3BEEBE32193F}"/>
                  </a:ext>
                </a:extLst>
              </p:cNvPr>
              <p:cNvCxnSpPr>
                <a:cxnSpLocks/>
                <a:endCxn id="6200" idx="0"/>
              </p:cNvCxnSpPr>
              <p:nvPr/>
            </p:nvCxnSpPr>
            <p:spPr>
              <a:xfrm>
                <a:off x="9894077" y="1708012"/>
                <a:ext cx="0" cy="2830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00" name="Rectangle: Rounded Corners 6199">
                <a:extLst>
                  <a:ext uri="{FF2B5EF4-FFF2-40B4-BE49-F238E27FC236}">
                    <a16:creationId xmlns:a16="http://schemas.microsoft.com/office/drawing/2014/main" id="{7804C6C6-9DBD-1D40-5D86-E07A2231D45F}"/>
                  </a:ext>
                </a:extLst>
              </p:cNvPr>
              <p:cNvSpPr/>
              <p:nvPr/>
            </p:nvSpPr>
            <p:spPr>
              <a:xfrm>
                <a:off x="9881488" y="1991022"/>
                <a:ext cx="25178" cy="359032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04" name="Group 6203">
              <a:extLst>
                <a:ext uri="{FF2B5EF4-FFF2-40B4-BE49-F238E27FC236}">
                  <a16:creationId xmlns:a16="http://schemas.microsoft.com/office/drawing/2014/main" id="{780E8EF6-FB3D-AD7C-143F-71D4862C16D4}"/>
                </a:ext>
              </a:extLst>
            </p:cNvPr>
            <p:cNvGrpSpPr/>
            <p:nvPr/>
          </p:nvGrpSpPr>
          <p:grpSpPr>
            <a:xfrm>
              <a:off x="9554582" y="3555244"/>
              <a:ext cx="352084" cy="710599"/>
              <a:chOff x="9554582" y="1639455"/>
              <a:chExt cx="352084" cy="710599"/>
            </a:xfrm>
          </p:grpSpPr>
          <p:grpSp>
            <p:nvGrpSpPr>
              <p:cNvPr id="6205" name="Group 6204">
                <a:extLst>
                  <a:ext uri="{FF2B5EF4-FFF2-40B4-BE49-F238E27FC236}">
                    <a16:creationId xmlns:a16="http://schemas.microsoft.com/office/drawing/2014/main" id="{6574E6DC-5C31-D1E6-06F0-35F13699B557}"/>
                  </a:ext>
                </a:extLst>
              </p:cNvPr>
              <p:cNvGrpSpPr/>
              <p:nvPr/>
            </p:nvGrpSpPr>
            <p:grpSpPr>
              <a:xfrm>
                <a:off x="9554582" y="1639455"/>
                <a:ext cx="137106" cy="137114"/>
                <a:chOff x="381000" y="2151415"/>
                <a:chExt cx="629690" cy="629714"/>
              </a:xfrm>
            </p:grpSpPr>
            <p:sp>
              <p:nvSpPr>
                <p:cNvPr id="6209" name="Oval 8">
                  <a:extLst>
                    <a:ext uri="{FF2B5EF4-FFF2-40B4-BE49-F238E27FC236}">
                      <a16:creationId xmlns:a16="http://schemas.microsoft.com/office/drawing/2014/main" id="{B2A457C9-EA91-60FD-AE93-2E243E08FF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" y="2151415"/>
                  <a:ext cx="629690" cy="629714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10" name="Oval 8">
                  <a:extLst>
                    <a:ext uri="{FF2B5EF4-FFF2-40B4-BE49-F238E27FC236}">
                      <a16:creationId xmlns:a16="http://schemas.microsoft.com/office/drawing/2014/main" id="{81FF928D-794C-3E2E-7488-E88BCA51B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352" y="2189768"/>
                  <a:ext cx="552987" cy="553008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11" name="Oval 8">
                  <a:extLst>
                    <a:ext uri="{FF2B5EF4-FFF2-40B4-BE49-F238E27FC236}">
                      <a16:creationId xmlns:a16="http://schemas.microsoft.com/office/drawing/2014/main" id="{DBC0A021-C960-F1B1-7434-8099B568BC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631" y="2204048"/>
                  <a:ext cx="524429" cy="524449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cxnSp>
            <p:nvCxnSpPr>
              <p:cNvPr id="6206" name="Straight Connector 6205">
                <a:extLst>
                  <a:ext uri="{FF2B5EF4-FFF2-40B4-BE49-F238E27FC236}">
                    <a16:creationId xmlns:a16="http://schemas.microsoft.com/office/drawing/2014/main" id="{8E169F59-303F-5BB4-3530-E1153952F51C}"/>
                  </a:ext>
                </a:extLst>
              </p:cNvPr>
              <p:cNvCxnSpPr>
                <a:cxnSpLocks/>
                <a:stCxn id="6209" idx="6"/>
              </p:cNvCxnSpPr>
              <p:nvPr/>
            </p:nvCxnSpPr>
            <p:spPr>
              <a:xfrm>
                <a:off x="9691688" y="1708012"/>
                <a:ext cx="202389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7" name="Straight Connector 6206">
                <a:extLst>
                  <a:ext uri="{FF2B5EF4-FFF2-40B4-BE49-F238E27FC236}">
                    <a16:creationId xmlns:a16="http://schemas.microsoft.com/office/drawing/2014/main" id="{DDDD65EF-BF8E-62A6-10A1-F5BE1F76EA8D}"/>
                  </a:ext>
                </a:extLst>
              </p:cNvPr>
              <p:cNvCxnSpPr>
                <a:cxnSpLocks/>
                <a:endCxn id="6208" idx="0"/>
              </p:cNvCxnSpPr>
              <p:nvPr/>
            </p:nvCxnSpPr>
            <p:spPr>
              <a:xfrm>
                <a:off x="9894077" y="1708012"/>
                <a:ext cx="0" cy="2830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08" name="Rectangle: Rounded Corners 6207">
                <a:extLst>
                  <a:ext uri="{FF2B5EF4-FFF2-40B4-BE49-F238E27FC236}">
                    <a16:creationId xmlns:a16="http://schemas.microsoft.com/office/drawing/2014/main" id="{D3EB240B-2DC6-9169-5CD8-7FE175E438C0}"/>
                  </a:ext>
                </a:extLst>
              </p:cNvPr>
              <p:cNvSpPr/>
              <p:nvPr/>
            </p:nvSpPr>
            <p:spPr>
              <a:xfrm>
                <a:off x="9881488" y="1991022"/>
                <a:ext cx="25178" cy="359032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12" name="Group 6211">
              <a:extLst>
                <a:ext uri="{FF2B5EF4-FFF2-40B4-BE49-F238E27FC236}">
                  <a16:creationId xmlns:a16="http://schemas.microsoft.com/office/drawing/2014/main" id="{D2F8E4CB-802B-D183-D2BD-BB8855FC4482}"/>
                </a:ext>
              </a:extLst>
            </p:cNvPr>
            <p:cNvGrpSpPr/>
            <p:nvPr/>
          </p:nvGrpSpPr>
          <p:grpSpPr>
            <a:xfrm flipH="1">
              <a:off x="9328145" y="4481556"/>
              <a:ext cx="352084" cy="710599"/>
              <a:chOff x="9554582" y="1639455"/>
              <a:chExt cx="352084" cy="710599"/>
            </a:xfrm>
          </p:grpSpPr>
          <p:grpSp>
            <p:nvGrpSpPr>
              <p:cNvPr id="6213" name="Group 6212">
                <a:extLst>
                  <a:ext uri="{FF2B5EF4-FFF2-40B4-BE49-F238E27FC236}">
                    <a16:creationId xmlns:a16="http://schemas.microsoft.com/office/drawing/2014/main" id="{AC30B962-3127-3BC8-8152-070C281F6700}"/>
                  </a:ext>
                </a:extLst>
              </p:cNvPr>
              <p:cNvGrpSpPr/>
              <p:nvPr/>
            </p:nvGrpSpPr>
            <p:grpSpPr>
              <a:xfrm>
                <a:off x="9554582" y="1639455"/>
                <a:ext cx="137106" cy="137114"/>
                <a:chOff x="381000" y="2151415"/>
                <a:chExt cx="629690" cy="629714"/>
              </a:xfrm>
            </p:grpSpPr>
            <p:sp>
              <p:nvSpPr>
                <p:cNvPr id="6217" name="Oval 8">
                  <a:extLst>
                    <a:ext uri="{FF2B5EF4-FFF2-40B4-BE49-F238E27FC236}">
                      <a16:creationId xmlns:a16="http://schemas.microsoft.com/office/drawing/2014/main" id="{205ED761-273C-49B3-198D-530377F1AF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" y="2151415"/>
                  <a:ext cx="629690" cy="629714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18" name="Oval 8">
                  <a:extLst>
                    <a:ext uri="{FF2B5EF4-FFF2-40B4-BE49-F238E27FC236}">
                      <a16:creationId xmlns:a16="http://schemas.microsoft.com/office/drawing/2014/main" id="{2EC66C7B-7CA7-FB10-4CD8-570D322EFA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352" y="2189768"/>
                  <a:ext cx="552987" cy="553008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6219" name="Oval 8">
                  <a:extLst>
                    <a:ext uri="{FF2B5EF4-FFF2-40B4-BE49-F238E27FC236}">
                      <a16:creationId xmlns:a16="http://schemas.microsoft.com/office/drawing/2014/main" id="{FC73847D-9689-35E0-4637-B3B1731D5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631" y="2204048"/>
                  <a:ext cx="524429" cy="524449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cxnSp>
            <p:nvCxnSpPr>
              <p:cNvPr id="6214" name="Straight Connector 6213">
                <a:extLst>
                  <a:ext uri="{FF2B5EF4-FFF2-40B4-BE49-F238E27FC236}">
                    <a16:creationId xmlns:a16="http://schemas.microsoft.com/office/drawing/2014/main" id="{6FDFA323-FBDC-BA1B-629E-9993B66FE56A}"/>
                  </a:ext>
                </a:extLst>
              </p:cNvPr>
              <p:cNvCxnSpPr>
                <a:cxnSpLocks/>
                <a:stCxn id="6217" idx="6"/>
              </p:cNvCxnSpPr>
              <p:nvPr/>
            </p:nvCxnSpPr>
            <p:spPr>
              <a:xfrm>
                <a:off x="9691688" y="1708012"/>
                <a:ext cx="202389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5" name="Straight Connector 6214">
                <a:extLst>
                  <a:ext uri="{FF2B5EF4-FFF2-40B4-BE49-F238E27FC236}">
                    <a16:creationId xmlns:a16="http://schemas.microsoft.com/office/drawing/2014/main" id="{3FA93BC2-82DB-F8D8-B284-9AE23165CF4E}"/>
                  </a:ext>
                </a:extLst>
              </p:cNvPr>
              <p:cNvCxnSpPr>
                <a:cxnSpLocks/>
                <a:endCxn id="6216" idx="0"/>
              </p:cNvCxnSpPr>
              <p:nvPr/>
            </p:nvCxnSpPr>
            <p:spPr>
              <a:xfrm>
                <a:off x="9894077" y="1708012"/>
                <a:ext cx="0" cy="2830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16" name="Rectangle: Rounded Corners 6215">
                <a:extLst>
                  <a:ext uri="{FF2B5EF4-FFF2-40B4-BE49-F238E27FC236}">
                    <a16:creationId xmlns:a16="http://schemas.microsoft.com/office/drawing/2014/main" id="{C1947F2B-8A99-88C0-5187-89B0B99022EB}"/>
                  </a:ext>
                </a:extLst>
              </p:cNvPr>
              <p:cNvSpPr/>
              <p:nvPr/>
            </p:nvSpPr>
            <p:spPr>
              <a:xfrm>
                <a:off x="9881488" y="1991022"/>
                <a:ext cx="25178" cy="359032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22" name="TextBox 6221">
              <a:extLst>
                <a:ext uri="{FF2B5EF4-FFF2-40B4-BE49-F238E27FC236}">
                  <a16:creationId xmlns:a16="http://schemas.microsoft.com/office/drawing/2014/main" id="{5B4869A9-004E-5717-7A19-9BF9D3492F15}"/>
                </a:ext>
              </a:extLst>
            </p:cNvPr>
            <p:cNvSpPr txBox="1"/>
            <p:nvPr/>
          </p:nvSpPr>
          <p:spPr>
            <a:xfrm>
              <a:off x="9905536" y="2002870"/>
              <a:ext cx="209936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Smart inventory forecasting.</a:t>
              </a:r>
            </a:p>
          </p:txBody>
        </p:sp>
        <p:sp>
          <p:nvSpPr>
            <p:cNvPr id="6223" name="TextBox 6222">
              <a:extLst>
                <a:ext uri="{FF2B5EF4-FFF2-40B4-BE49-F238E27FC236}">
                  <a16:creationId xmlns:a16="http://schemas.microsoft.com/office/drawing/2014/main" id="{2907A990-BA48-CF92-3F22-E2B518D5B0C3}"/>
                </a:ext>
              </a:extLst>
            </p:cNvPr>
            <p:cNvSpPr txBox="1"/>
            <p:nvPr/>
          </p:nvSpPr>
          <p:spPr>
            <a:xfrm>
              <a:off x="7741437" y="2929182"/>
              <a:ext cx="15566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Route optimization</a:t>
              </a:r>
            </a:p>
          </p:txBody>
        </p:sp>
        <p:sp>
          <p:nvSpPr>
            <p:cNvPr id="6224" name="TextBox 6223">
              <a:extLst>
                <a:ext uri="{FF2B5EF4-FFF2-40B4-BE49-F238E27FC236}">
                  <a16:creationId xmlns:a16="http://schemas.microsoft.com/office/drawing/2014/main" id="{50E86002-7F9C-3AF1-152B-5EFB8CFF5D07}"/>
                </a:ext>
              </a:extLst>
            </p:cNvPr>
            <p:cNvSpPr txBox="1"/>
            <p:nvPr/>
          </p:nvSpPr>
          <p:spPr>
            <a:xfrm>
              <a:off x="9905536" y="3860345"/>
              <a:ext cx="1574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Route optimization.</a:t>
              </a:r>
            </a:p>
          </p:txBody>
        </p:sp>
        <p:sp>
          <p:nvSpPr>
            <p:cNvPr id="6225" name="TextBox 6224">
              <a:extLst>
                <a:ext uri="{FF2B5EF4-FFF2-40B4-BE49-F238E27FC236}">
                  <a16:creationId xmlns:a16="http://schemas.microsoft.com/office/drawing/2014/main" id="{C097BC9D-7B04-D3EF-1999-9FE5D2B7D80E}"/>
                </a:ext>
              </a:extLst>
            </p:cNvPr>
            <p:cNvSpPr txBox="1"/>
            <p:nvPr/>
          </p:nvSpPr>
          <p:spPr>
            <a:xfrm>
              <a:off x="7839075" y="4786657"/>
              <a:ext cx="14589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/>
                <a:t>Packaging minimization.</a:t>
              </a:r>
            </a:p>
          </p:txBody>
        </p:sp>
      </p:grpSp>
      <p:pic>
        <p:nvPicPr>
          <p:cNvPr id="7170" name="Picture 2" descr="Logistics ">
            <a:extLst>
              <a:ext uri="{FF2B5EF4-FFF2-40B4-BE49-F238E27FC236}">
                <a16:creationId xmlns:a16="http://schemas.microsoft.com/office/drawing/2014/main" id="{213583D8-C2AC-FFF0-4427-36DE1192C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539" y="3488745"/>
            <a:ext cx="470055" cy="47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echnology ">
            <a:extLst>
              <a:ext uri="{FF2B5EF4-FFF2-40B4-BE49-F238E27FC236}">
                <a16:creationId xmlns:a16="http://schemas.microsoft.com/office/drawing/2014/main" id="{68B3E84A-160E-F984-D6CC-3D244345B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279" y="5782023"/>
            <a:ext cx="517061" cy="51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pply chain management ">
            <a:extLst>
              <a:ext uri="{FF2B5EF4-FFF2-40B4-BE49-F238E27FC236}">
                <a16:creationId xmlns:a16="http://schemas.microsoft.com/office/drawing/2014/main" id="{4FBAB4BE-99FF-63D7-1325-065351306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363" y="5699849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811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04C34-9D21-A4EF-7113-427CB9B1C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68DAAFAE-9962-36E2-B079-68BEA70B0E88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EE714B5-6515-0B86-25B6-D79A4EC02830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03E9F3-2397-27C4-DD47-2985DB2E8DC7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AA9EB9-E5F4-6748-A4A7-B25FBF2D1363}"/>
              </a:ext>
            </a:extLst>
          </p:cNvPr>
          <p:cNvSpPr/>
          <p:nvPr/>
        </p:nvSpPr>
        <p:spPr>
          <a:xfrm>
            <a:off x="514663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F7254C-1C06-112D-5749-0128C374F1C7}"/>
              </a:ext>
            </a:extLst>
          </p:cNvPr>
          <p:cNvSpPr/>
          <p:nvPr/>
        </p:nvSpPr>
        <p:spPr>
          <a:xfrm>
            <a:off x="527045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6E2D9B9-50DE-7FD0-D0E1-B66D4042D12E}"/>
              </a:ext>
            </a:extLst>
          </p:cNvPr>
          <p:cNvSpPr/>
          <p:nvPr/>
        </p:nvSpPr>
        <p:spPr>
          <a:xfrm>
            <a:off x="5518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2474B8-FF25-9A6F-9449-AC14AE493658}"/>
              </a:ext>
            </a:extLst>
          </p:cNvPr>
          <p:cNvSpPr/>
          <p:nvPr/>
        </p:nvSpPr>
        <p:spPr>
          <a:xfrm>
            <a:off x="539427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73D1326-02CE-6AD8-8AAC-63BA70C7C6BF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9B04583-B831-86E9-B0D9-712F85A38434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3EBFA1-D5C8-D19D-C098-2E1E8E967495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28" name="Group 6227">
            <a:extLst>
              <a:ext uri="{FF2B5EF4-FFF2-40B4-BE49-F238E27FC236}">
                <a16:creationId xmlns:a16="http://schemas.microsoft.com/office/drawing/2014/main" id="{5FF0C547-11ED-46E4-9FB8-E582CD9D81F0}"/>
              </a:ext>
            </a:extLst>
          </p:cNvPr>
          <p:cNvGrpSpPr/>
          <p:nvPr/>
        </p:nvGrpSpPr>
        <p:grpSpPr>
          <a:xfrm>
            <a:off x="290022" y="580458"/>
            <a:ext cx="6542296" cy="2104314"/>
            <a:chOff x="290022" y="287715"/>
            <a:chExt cx="6542296" cy="2104314"/>
          </a:xfrm>
        </p:grpSpPr>
        <p:grpSp>
          <p:nvGrpSpPr>
            <p:cNvPr id="6156" name="Group 6155">
              <a:extLst>
                <a:ext uri="{FF2B5EF4-FFF2-40B4-BE49-F238E27FC236}">
                  <a16:creationId xmlns:a16="http://schemas.microsoft.com/office/drawing/2014/main" id="{158DF7E1-6E13-B5E6-75EB-745CBAA3FCBD}"/>
                </a:ext>
              </a:extLst>
            </p:cNvPr>
            <p:cNvGrpSpPr/>
            <p:nvPr/>
          </p:nvGrpSpPr>
          <p:grpSpPr>
            <a:xfrm>
              <a:off x="290022" y="287715"/>
              <a:ext cx="6286462" cy="1246049"/>
              <a:chOff x="290022" y="538871"/>
              <a:chExt cx="6286462" cy="1246049"/>
            </a:xfrm>
          </p:grpSpPr>
          <p:sp>
            <p:nvSpPr>
              <p:cNvPr id="6157" name="TextBox 6156">
                <a:extLst>
                  <a:ext uri="{FF2B5EF4-FFF2-40B4-BE49-F238E27FC236}">
                    <a16:creationId xmlns:a16="http://schemas.microsoft.com/office/drawing/2014/main" id="{0C031EC2-6FC9-483F-39BC-BBA215827803}"/>
                  </a:ext>
                </a:extLst>
              </p:cNvPr>
              <p:cNvSpPr txBox="1"/>
              <p:nvPr/>
            </p:nvSpPr>
            <p:spPr>
              <a:xfrm>
                <a:off x="290022" y="584591"/>
                <a:ext cx="628646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latin typeface="+mj-lt"/>
                  </a:rPr>
                  <a:t>Building Sustainable Infrastructure (SDG 9)</a:t>
                </a:r>
              </a:p>
            </p:txBody>
          </p:sp>
          <p:sp>
            <p:nvSpPr>
              <p:cNvPr id="6158" name="Rectangle: Rounded Corners 6157">
                <a:extLst>
                  <a:ext uri="{FF2B5EF4-FFF2-40B4-BE49-F238E27FC236}">
                    <a16:creationId xmlns:a16="http://schemas.microsoft.com/office/drawing/2014/main" id="{8871BEE4-F930-8406-6620-BF9FA2918325}"/>
                  </a:ext>
                </a:extLst>
              </p:cNvPr>
              <p:cNvSpPr/>
              <p:nvPr/>
            </p:nvSpPr>
            <p:spPr>
              <a:xfrm>
                <a:off x="381000" y="538871"/>
                <a:ext cx="801443" cy="45719"/>
              </a:xfrm>
              <a:prstGeom prst="roundRect">
                <a:avLst>
                  <a:gd name="adj" fmla="val 50000"/>
                </a:avLst>
              </a:prstGeom>
              <a:solidFill>
                <a:srgbClr val="FFCA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59" name="TextBox 6158">
              <a:extLst>
                <a:ext uri="{FF2B5EF4-FFF2-40B4-BE49-F238E27FC236}">
                  <a16:creationId xmlns:a16="http://schemas.microsoft.com/office/drawing/2014/main" id="{76F3B67D-E253-A4D1-B0E6-7D0775A63F83}"/>
                </a:ext>
              </a:extLst>
            </p:cNvPr>
            <p:cNvSpPr txBox="1"/>
            <p:nvPr/>
          </p:nvSpPr>
          <p:spPr>
            <a:xfrm>
              <a:off x="310912" y="1561032"/>
              <a:ext cx="652140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US" sz="1600" dirty="0"/>
                <a:t>Off-Price fashion is evolving beyond discounts – it’s driving </a:t>
              </a:r>
              <a:r>
                <a:rPr lang="en-US" sz="1600" b="1" dirty="0"/>
                <a:t>sustainability, innovation and economic growth. </a:t>
              </a:r>
              <a:r>
                <a:rPr lang="en-US" sz="1600" dirty="0"/>
                <a:t>At Empire</a:t>
              </a:r>
            </a:p>
            <a:p>
              <a:pPr rtl="1"/>
              <a:r>
                <a:rPr lang="en-US" sz="1600" dirty="0"/>
                <a:t>Apparel LLC, we are proud to lead this change by :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DF4B904-733F-1CD5-E65C-63FC432385B4}"/>
              </a:ext>
            </a:extLst>
          </p:cNvPr>
          <p:cNvGrpSpPr/>
          <p:nvPr/>
        </p:nvGrpSpPr>
        <p:grpSpPr>
          <a:xfrm>
            <a:off x="381000" y="2877848"/>
            <a:ext cx="5651537" cy="833428"/>
            <a:chOff x="381000" y="2151415"/>
            <a:chExt cx="5651537" cy="83342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13FD594-7587-85B2-A6F2-73703650BF9D}"/>
                </a:ext>
              </a:extLst>
            </p:cNvPr>
            <p:cNvSpPr txBox="1"/>
            <p:nvPr/>
          </p:nvSpPr>
          <p:spPr>
            <a:xfrm>
              <a:off x="1115469" y="2246179"/>
              <a:ext cx="491706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/>
                <a:t>Reshaping operations </a:t>
              </a:r>
              <a:r>
                <a:rPr lang="en-US" sz="1400" dirty="0"/>
                <a:t>– smart forecasting and responsible sourcing to move excess inventory sustainably. .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E42A1C-0D24-97AD-7BD9-D628EEBA8FE0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13" name="Oval 8">
                <a:extLst>
                  <a:ext uri="{FF2B5EF4-FFF2-40B4-BE49-F238E27FC236}">
                    <a16:creationId xmlns:a16="http://schemas.microsoft.com/office/drawing/2014/main" id="{E9D2A4BA-A66A-7EF7-342C-D552ADAE9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5" name="Oval 8">
                <a:extLst>
                  <a:ext uri="{FF2B5EF4-FFF2-40B4-BE49-F238E27FC236}">
                    <a16:creationId xmlns:a16="http://schemas.microsoft.com/office/drawing/2014/main" id="{A0D23491-8BDD-7BF3-6479-04F0E8402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6" name="Oval 8">
                <a:extLst>
                  <a:ext uri="{FF2B5EF4-FFF2-40B4-BE49-F238E27FC236}">
                    <a16:creationId xmlns:a16="http://schemas.microsoft.com/office/drawing/2014/main" id="{18AAFDFD-92B6-6663-E021-0D8DAAC1E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3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137185-D082-3432-5B9B-1B7D4C5C60AF}"/>
              </a:ext>
            </a:extLst>
          </p:cNvPr>
          <p:cNvGrpSpPr/>
          <p:nvPr/>
        </p:nvGrpSpPr>
        <p:grpSpPr>
          <a:xfrm>
            <a:off x="381000" y="4825103"/>
            <a:ext cx="6769039" cy="629714"/>
            <a:chOff x="741910" y="2296576"/>
            <a:chExt cx="6769039" cy="62971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F88F25-42CB-40B3-6513-C99E1ED7EF67}"/>
                </a:ext>
              </a:extLst>
            </p:cNvPr>
            <p:cNvSpPr txBox="1"/>
            <p:nvPr/>
          </p:nvSpPr>
          <p:spPr>
            <a:xfrm>
              <a:off x="1476378" y="2333983"/>
              <a:ext cx="60345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/>
                <a:t>Optimized logistics operations  </a:t>
              </a:r>
              <a:r>
                <a:rPr lang="en-US" sz="1400" dirty="0"/>
                <a:t>- Reducing carbon</a:t>
              </a:r>
            </a:p>
            <a:p>
              <a:r>
                <a:rPr lang="en-US" sz="1400" dirty="0"/>
                <a:t>emissions and strengthening supply chain resilience.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F8C26F-07DB-47C9-D20C-2FC049E6DD8D}"/>
                </a:ext>
              </a:extLst>
            </p:cNvPr>
            <p:cNvGrpSpPr/>
            <p:nvPr/>
          </p:nvGrpSpPr>
          <p:grpSpPr>
            <a:xfrm>
              <a:off x="741910" y="2296576"/>
              <a:ext cx="629690" cy="629714"/>
              <a:chOff x="5374492" y="3205391"/>
              <a:chExt cx="1414971" cy="1415029"/>
            </a:xfrm>
          </p:grpSpPr>
          <p:sp>
            <p:nvSpPr>
              <p:cNvPr id="24" name="Oval 8">
                <a:extLst>
                  <a:ext uri="{FF2B5EF4-FFF2-40B4-BE49-F238E27FC236}">
                    <a16:creationId xmlns:a16="http://schemas.microsoft.com/office/drawing/2014/main" id="{874D4246-9CB3-7710-F132-45DB6B96D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25" name="Oval 8">
                <a:extLst>
                  <a:ext uri="{FF2B5EF4-FFF2-40B4-BE49-F238E27FC236}">
                    <a16:creationId xmlns:a16="http://schemas.microsoft.com/office/drawing/2014/main" id="{D1D0A87A-99CA-BA51-0C38-145B9C818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26" name="Oval 8">
                <a:extLst>
                  <a:ext uri="{FF2B5EF4-FFF2-40B4-BE49-F238E27FC236}">
                    <a16:creationId xmlns:a16="http://schemas.microsoft.com/office/drawing/2014/main" id="{0B474DEB-D52E-6256-1640-988156863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3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33A9A8B-B966-D115-AD42-C286B5CAC38F}"/>
              </a:ext>
            </a:extLst>
          </p:cNvPr>
          <p:cNvGrpSpPr/>
          <p:nvPr/>
        </p:nvGrpSpPr>
        <p:grpSpPr>
          <a:xfrm>
            <a:off x="381000" y="3841681"/>
            <a:ext cx="5778463" cy="786384"/>
            <a:chOff x="381000" y="2151415"/>
            <a:chExt cx="5778463" cy="78638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74C8E-4E5A-358B-B4FA-3ED116BDFEFE}"/>
                </a:ext>
              </a:extLst>
            </p:cNvPr>
            <p:cNvSpPr txBox="1"/>
            <p:nvPr/>
          </p:nvSpPr>
          <p:spPr>
            <a:xfrm>
              <a:off x="1115469" y="2199135"/>
              <a:ext cx="504399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/>
                <a:t>Partnering with eco-conscious brands </a:t>
              </a:r>
              <a:r>
                <a:rPr lang="en-US" sz="1400" dirty="0"/>
                <a:t>– Extending</a:t>
              </a:r>
              <a:br>
                <a:rPr lang="en-US" sz="1400" dirty="0"/>
              </a:br>
              <a:r>
                <a:rPr lang="en-US" sz="1400" dirty="0"/>
                <a:t>life of garments made with sustainable fabrics and </a:t>
              </a:r>
              <a:br>
                <a:rPr lang="en-US" sz="1400" dirty="0"/>
              </a:br>
              <a:r>
                <a:rPr lang="en-US" sz="1400" dirty="0"/>
                <a:t>ethical practices.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A094BEF-BB7A-9516-3C7B-B44418194287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58" name="Oval 8">
                <a:extLst>
                  <a:ext uri="{FF2B5EF4-FFF2-40B4-BE49-F238E27FC236}">
                    <a16:creationId xmlns:a16="http://schemas.microsoft.com/office/drawing/2014/main" id="{ADB58F35-E0BA-8CEC-A6A7-2C7AC65ED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59" name="Oval 8">
                <a:extLst>
                  <a:ext uri="{FF2B5EF4-FFF2-40B4-BE49-F238E27FC236}">
                    <a16:creationId xmlns:a16="http://schemas.microsoft.com/office/drawing/2014/main" id="{836217D3-AAB7-64BE-1421-0E151FFEE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0" name="Oval 8">
                <a:extLst>
                  <a:ext uri="{FF2B5EF4-FFF2-40B4-BE49-F238E27FC236}">
                    <a16:creationId xmlns:a16="http://schemas.microsoft.com/office/drawing/2014/main" id="{6D189655-0E1A-52C0-9590-FFA522100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9870D0-0846-B7E6-4EC5-C8C0AE686C0A}"/>
              </a:ext>
            </a:extLst>
          </p:cNvPr>
          <p:cNvGrpSpPr/>
          <p:nvPr/>
        </p:nvGrpSpPr>
        <p:grpSpPr>
          <a:xfrm>
            <a:off x="419352" y="5600312"/>
            <a:ext cx="5909488" cy="954107"/>
            <a:chOff x="419352" y="2164955"/>
            <a:chExt cx="5909488" cy="95410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6627127-CF68-EB15-CF2A-36B31DE738C6}"/>
                </a:ext>
              </a:extLst>
            </p:cNvPr>
            <p:cNvSpPr txBox="1"/>
            <p:nvPr/>
          </p:nvSpPr>
          <p:spPr>
            <a:xfrm>
              <a:off x="1115470" y="2164955"/>
              <a:ext cx="52133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By investing in </a:t>
              </a:r>
              <a:r>
                <a:rPr lang="en-US" sz="1400" b="1" dirty="0"/>
                <a:t>sustainable infrastructure, innovation and inclusive industrialization, </a:t>
              </a:r>
              <a:r>
                <a:rPr lang="en-US" sz="1400" dirty="0"/>
                <a:t>directly supporting </a:t>
              </a:r>
              <a:r>
                <a:rPr lang="en-US" sz="1400" b="1" dirty="0"/>
                <a:t>SDG 9 goals </a:t>
              </a:r>
              <a:r>
                <a:rPr lang="en-US" sz="1400" dirty="0"/>
                <a:t>– building smarter, more adaptable off-price fashion ecosystem.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28911BE-6D61-758C-DD39-799C1AE1404E}"/>
                </a:ext>
              </a:extLst>
            </p:cNvPr>
            <p:cNvGrpSpPr/>
            <p:nvPr/>
          </p:nvGrpSpPr>
          <p:grpSpPr>
            <a:xfrm>
              <a:off x="419352" y="2189769"/>
              <a:ext cx="552987" cy="553008"/>
              <a:chOff x="5460672" y="3291575"/>
              <a:chExt cx="1242612" cy="1242663"/>
            </a:xfrm>
          </p:grpSpPr>
          <p:sp>
            <p:nvSpPr>
              <p:cNvPr id="6145" name="Oval 8">
                <a:extLst>
                  <a:ext uri="{FF2B5EF4-FFF2-40B4-BE49-F238E27FC236}">
                    <a16:creationId xmlns:a16="http://schemas.microsoft.com/office/drawing/2014/main" id="{5575E77D-708D-F0C3-45B8-323928935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46" name="Oval 8">
                <a:extLst>
                  <a:ext uri="{FF2B5EF4-FFF2-40B4-BE49-F238E27FC236}">
                    <a16:creationId xmlns:a16="http://schemas.microsoft.com/office/drawing/2014/main" id="{89F680C3-E064-1A09-871A-E596254F7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8" y="3323661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sp>
        <p:nvSpPr>
          <p:cNvPr id="6148" name="Rectangle 6147">
            <a:extLst>
              <a:ext uri="{FF2B5EF4-FFF2-40B4-BE49-F238E27FC236}">
                <a16:creationId xmlns:a16="http://schemas.microsoft.com/office/drawing/2014/main" id="{5447426D-73E4-6824-2530-3548AE76D55F}"/>
              </a:ext>
            </a:extLst>
          </p:cNvPr>
          <p:cNvSpPr/>
          <p:nvPr/>
        </p:nvSpPr>
        <p:spPr>
          <a:xfrm>
            <a:off x="11156520" y="0"/>
            <a:ext cx="494440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9" name="Rectangle: Rounded Corners 6148">
            <a:extLst>
              <a:ext uri="{FF2B5EF4-FFF2-40B4-BE49-F238E27FC236}">
                <a16:creationId xmlns:a16="http://schemas.microsoft.com/office/drawing/2014/main" id="{7B2039AA-8D41-1E07-3C02-5066411F1F85}"/>
              </a:ext>
            </a:extLst>
          </p:cNvPr>
          <p:cNvSpPr/>
          <p:nvPr/>
        </p:nvSpPr>
        <p:spPr>
          <a:xfrm>
            <a:off x="6778573" y="975130"/>
            <a:ext cx="5032428" cy="5054211"/>
          </a:xfrm>
          <a:prstGeom prst="roundRect">
            <a:avLst>
              <a:gd name="adj" fmla="val 1017"/>
            </a:avLst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53" name="Group 6252">
            <a:extLst>
              <a:ext uri="{FF2B5EF4-FFF2-40B4-BE49-F238E27FC236}">
                <a16:creationId xmlns:a16="http://schemas.microsoft.com/office/drawing/2014/main" id="{EA50E53B-F73A-B937-43B7-B26F2E370855}"/>
              </a:ext>
            </a:extLst>
          </p:cNvPr>
          <p:cNvGrpSpPr/>
          <p:nvPr/>
        </p:nvGrpSpPr>
        <p:grpSpPr>
          <a:xfrm>
            <a:off x="7066769" y="1704749"/>
            <a:ext cx="4456037" cy="4030361"/>
            <a:chOff x="7066769" y="1269359"/>
            <a:chExt cx="4456037" cy="4465752"/>
          </a:xfrm>
        </p:grpSpPr>
        <p:sp>
          <p:nvSpPr>
            <p:cNvPr id="6150" name="Rectangle: Rounded Corners 6149">
              <a:extLst>
                <a:ext uri="{FF2B5EF4-FFF2-40B4-BE49-F238E27FC236}">
                  <a16:creationId xmlns:a16="http://schemas.microsoft.com/office/drawing/2014/main" id="{39033DDF-71C7-78D5-2F94-D2ED26E50B88}"/>
                </a:ext>
              </a:extLst>
            </p:cNvPr>
            <p:cNvSpPr/>
            <p:nvPr/>
          </p:nvSpPr>
          <p:spPr>
            <a:xfrm>
              <a:off x="7066769" y="1269359"/>
              <a:ext cx="4456037" cy="446575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52" name="Straight Connector 6151">
              <a:extLst>
                <a:ext uri="{FF2B5EF4-FFF2-40B4-BE49-F238E27FC236}">
                  <a16:creationId xmlns:a16="http://schemas.microsoft.com/office/drawing/2014/main" id="{6AFBED53-1C9B-1B92-D7B1-1E3322381D75}"/>
                </a:ext>
              </a:extLst>
            </p:cNvPr>
            <p:cNvCxnSpPr>
              <a:cxnSpLocks/>
            </p:cNvCxnSpPr>
            <p:nvPr/>
          </p:nvCxnSpPr>
          <p:spPr>
            <a:xfrm>
              <a:off x="7066769" y="2162509"/>
              <a:ext cx="445603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4" name="Straight Connector 6153">
              <a:extLst>
                <a:ext uri="{FF2B5EF4-FFF2-40B4-BE49-F238E27FC236}">
                  <a16:creationId xmlns:a16="http://schemas.microsoft.com/office/drawing/2014/main" id="{A3B4171F-8989-1777-B8BC-18714ADC3D4B}"/>
                </a:ext>
              </a:extLst>
            </p:cNvPr>
            <p:cNvCxnSpPr>
              <a:cxnSpLocks/>
            </p:cNvCxnSpPr>
            <p:nvPr/>
          </p:nvCxnSpPr>
          <p:spPr>
            <a:xfrm>
              <a:off x="7066769" y="3055659"/>
              <a:ext cx="445603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5" name="Straight Connector 6154">
              <a:extLst>
                <a:ext uri="{FF2B5EF4-FFF2-40B4-BE49-F238E27FC236}">
                  <a16:creationId xmlns:a16="http://schemas.microsoft.com/office/drawing/2014/main" id="{51E2327C-102D-6CC6-AF55-CEC7E6F7817A}"/>
                </a:ext>
              </a:extLst>
            </p:cNvPr>
            <p:cNvCxnSpPr>
              <a:cxnSpLocks/>
            </p:cNvCxnSpPr>
            <p:nvPr/>
          </p:nvCxnSpPr>
          <p:spPr>
            <a:xfrm>
              <a:off x="7066769" y="3948809"/>
              <a:ext cx="445603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0" name="Straight Connector 6159">
              <a:extLst>
                <a:ext uri="{FF2B5EF4-FFF2-40B4-BE49-F238E27FC236}">
                  <a16:creationId xmlns:a16="http://schemas.microsoft.com/office/drawing/2014/main" id="{301F7DDF-91B8-8C44-EF53-604E8928F802}"/>
                </a:ext>
              </a:extLst>
            </p:cNvPr>
            <p:cNvCxnSpPr>
              <a:cxnSpLocks/>
            </p:cNvCxnSpPr>
            <p:nvPr/>
          </p:nvCxnSpPr>
          <p:spPr>
            <a:xfrm>
              <a:off x="7066769" y="4841959"/>
              <a:ext cx="4456037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66" name="Group 6165">
            <a:extLst>
              <a:ext uri="{FF2B5EF4-FFF2-40B4-BE49-F238E27FC236}">
                <a16:creationId xmlns:a16="http://schemas.microsoft.com/office/drawing/2014/main" id="{71FDFE08-CDFF-622F-68BB-1FE07582ADAC}"/>
              </a:ext>
            </a:extLst>
          </p:cNvPr>
          <p:cNvGrpSpPr/>
          <p:nvPr/>
        </p:nvGrpSpPr>
        <p:grpSpPr>
          <a:xfrm>
            <a:off x="7213063" y="1792928"/>
            <a:ext cx="3369902" cy="629714"/>
            <a:chOff x="381000" y="2151415"/>
            <a:chExt cx="3369902" cy="629714"/>
          </a:xfrm>
        </p:grpSpPr>
        <p:sp>
          <p:nvSpPr>
            <p:cNvPr id="6167" name="TextBox 6166">
              <a:extLst>
                <a:ext uri="{FF2B5EF4-FFF2-40B4-BE49-F238E27FC236}">
                  <a16:creationId xmlns:a16="http://schemas.microsoft.com/office/drawing/2014/main" id="{0C708E49-863C-8F5A-0837-48F87A3DC6C2}"/>
                </a:ext>
              </a:extLst>
            </p:cNvPr>
            <p:cNvSpPr txBox="1"/>
            <p:nvPr/>
          </p:nvSpPr>
          <p:spPr>
            <a:xfrm>
              <a:off x="1115469" y="2312384"/>
              <a:ext cx="26354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Inventory transparency.</a:t>
              </a:r>
            </a:p>
          </p:txBody>
        </p:sp>
        <p:grpSp>
          <p:nvGrpSpPr>
            <p:cNvPr id="6169" name="Group 6168">
              <a:extLst>
                <a:ext uri="{FF2B5EF4-FFF2-40B4-BE49-F238E27FC236}">
                  <a16:creationId xmlns:a16="http://schemas.microsoft.com/office/drawing/2014/main" id="{59B47DD3-C44C-80BC-1A61-C737C7CAF59A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6173" name="Oval 8">
                <a:extLst>
                  <a:ext uri="{FF2B5EF4-FFF2-40B4-BE49-F238E27FC236}">
                    <a16:creationId xmlns:a16="http://schemas.microsoft.com/office/drawing/2014/main" id="{08183BB3-2411-7BF2-B200-62D708C47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75" name="Oval 8">
                <a:extLst>
                  <a:ext uri="{FF2B5EF4-FFF2-40B4-BE49-F238E27FC236}">
                    <a16:creationId xmlns:a16="http://schemas.microsoft.com/office/drawing/2014/main" id="{BB23DF46-8349-47FF-3304-360937672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78" name="Oval 8">
                <a:extLst>
                  <a:ext uri="{FF2B5EF4-FFF2-40B4-BE49-F238E27FC236}">
                    <a16:creationId xmlns:a16="http://schemas.microsoft.com/office/drawing/2014/main" id="{5E7962B0-096D-100E-0718-B36A1A332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sp>
        <p:nvSpPr>
          <p:cNvPr id="6255" name="TextBox 6254">
            <a:extLst>
              <a:ext uri="{FF2B5EF4-FFF2-40B4-BE49-F238E27FC236}">
                <a16:creationId xmlns:a16="http://schemas.microsoft.com/office/drawing/2014/main" id="{14442066-D622-615E-6699-ECF35799EF13}"/>
              </a:ext>
            </a:extLst>
          </p:cNvPr>
          <p:cNvSpPr txBox="1"/>
          <p:nvPr/>
        </p:nvSpPr>
        <p:spPr>
          <a:xfrm>
            <a:off x="7016034" y="1179966"/>
            <a:ext cx="4557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Innovation Pillars for a Circular Supply Chain</a:t>
            </a:r>
          </a:p>
        </p:txBody>
      </p:sp>
      <p:grpSp>
        <p:nvGrpSpPr>
          <p:cNvPr id="6262" name="Group 6261">
            <a:extLst>
              <a:ext uri="{FF2B5EF4-FFF2-40B4-BE49-F238E27FC236}">
                <a16:creationId xmlns:a16="http://schemas.microsoft.com/office/drawing/2014/main" id="{2521DFF8-D912-51F8-F496-9A6A7D029FC7}"/>
              </a:ext>
            </a:extLst>
          </p:cNvPr>
          <p:cNvGrpSpPr/>
          <p:nvPr/>
        </p:nvGrpSpPr>
        <p:grpSpPr>
          <a:xfrm>
            <a:off x="7213063" y="2599000"/>
            <a:ext cx="3369902" cy="629714"/>
            <a:chOff x="381000" y="2151415"/>
            <a:chExt cx="3369902" cy="629714"/>
          </a:xfrm>
        </p:grpSpPr>
        <p:sp>
          <p:nvSpPr>
            <p:cNvPr id="6263" name="TextBox 6262">
              <a:extLst>
                <a:ext uri="{FF2B5EF4-FFF2-40B4-BE49-F238E27FC236}">
                  <a16:creationId xmlns:a16="http://schemas.microsoft.com/office/drawing/2014/main" id="{F7F203CE-8832-A205-8D08-CDDB41AA9321}"/>
                </a:ext>
              </a:extLst>
            </p:cNvPr>
            <p:cNvSpPr txBox="1"/>
            <p:nvPr/>
          </p:nvSpPr>
          <p:spPr>
            <a:xfrm>
              <a:off x="1115469" y="2312384"/>
              <a:ext cx="26354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Digital transformation.</a:t>
              </a:r>
            </a:p>
          </p:txBody>
        </p:sp>
        <p:grpSp>
          <p:nvGrpSpPr>
            <p:cNvPr id="6264" name="Group 6263">
              <a:extLst>
                <a:ext uri="{FF2B5EF4-FFF2-40B4-BE49-F238E27FC236}">
                  <a16:creationId xmlns:a16="http://schemas.microsoft.com/office/drawing/2014/main" id="{89E3394E-312F-AAE9-C054-B0B9E29ED9AA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6265" name="Oval 8">
                <a:extLst>
                  <a:ext uri="{FF2B5EF4-FFF2-40B4-BE49-F238E27FC236}">
                    <a16:creationId xmlns:a16="http://schemas.microsoft.com/office/drawing/2014/main" id="{57524195-1DA1-EE64-A211-A76708BDB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66" name="Oval 8">
                <a:extLst>
                  <a:ext uri="{FF2B5EF4-FFF2-40B4-BE49-F238E27FC236}">
                    <a16:creationId xmlns:a16="http://schemas.microsoft.com/office/drawing/2014/main" id="{B3304276-8D55-23FD-A245-CE57413A4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67" name="Oval 8">
                <a:extLst>
                  <a:ext uri="{FF2B5EF4-FFF2-40B4-BE49-F238E27FC236}">
                    <a16:creationId xmlns:a16="http://schemas.microsoft.com/office/drawing/2014/main" id="{8073A282-4B25-E4F6-D19B-D54E0AD62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6268" name="Group 6267">
            <a:extLst>
              <a:ext uri="{FF2B5EF4-FFF2-40B4-BE49-F238E27FC236}">
                <a16:creationId xmlns:a16="http://schemas.microsoft.com/office/drawing/2014/main" id="{38584719-3B9F-6F4D-B79A-6358166948E2}"/>
              </a:ext>
            </a:extLst>
          </p:cNvPr>
          <p:cNvGrpSpPr/>
          <p:nvPr/>
        </p:nvGrpSpPr>
        <p:grpSpPr>
          <a:xfrm>
            <a:off x="7213063" y="3399069"/>
            <a:ext cx="3369902" cy="629714"/>
            <a:chOff x="381000" y="2151415"/>
            <a:chExt cx="3369902" cy="629714"/>
          </a:xfrm>
        </p:grpSpPr>
        <p:sp>
          <p:nvSpPr>
            <p:cNvPr id="6269" name="TextBox 6268">
              <a:extLst>
                <a:ext uri="{FF2B5EF4-FFF2-40B4-BE49-F238E27FC236}">
                  <a16:creationId xmlns:a16="http://schemas.microsoft.com/office/drawing/2014/main" id="{A42B90D2-C87F-A258-986B-96452FCA20D8}"/>
                </a:ext>
              </a:extLst>
            </p:cNvPr>
            <p:cNvSpPr txBox="1"/>
            <p:nvPr/>
          </p:nvSpPr>
          <p:spPr>
            <a:xfrm>
              <a:off x="1115469" y="2312384"/>
              <a:ext cx="26354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Modular production.</a:t>
              </a:r>
            </a:p>
          </p:txBody>
        </p:sp>
        <p:grpSp>
          <p:nvGrpSpPr>
            <p:cNvPr id="6270" name="Group 6269">
              <a:extLst>
                <a:ext uri="{FF2B5EF4-FFF2-40B4-BE49-F238E27FC236}">
                  <a16:creationId xmlns:a16="http://schemas.microsoft.com/office/drawing/2014/main" id="{078D7C9D-DE81-FE8B-3568-7AC8F0D06297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6271" name="Oval 8">
                <a:extLst>
                  <a:ext uri="{FF2B5EF4-FFF2-40B4-BE49-F238E27FC236}">
                    <a16:creationId xmlns:a16="http://schemas.microsoft.com/office/drawing/2014/main" id="{FEE95F20-F12F-433F-776B-46B0BB389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72" name="Oval 8">
                <a:extLst>
                  <a:ext uri="{FF2B5EF4-FFF2-40B4-BE49-F238E27FC236}">
                    <a16:creationId xmlns:a16="http://schemas.microsoft.com/office/drawing/2014/main" id="{1E4ABD0E-CBF5-B381-7EDF-56C61CF34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73" name="Oval 8">
                <a:extLst>
                  <a:ext uri="{FF2B5EF4-FFF2-40B4-BE49-F238E27FC236}">
                    <a16:creationId xmlns:a16="http://schemas.microsoft.com/office/drawing/2014/main" id="{2BA93C97-FA0F-FF08-D74D-F7D458B08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6274" name="Group 6273">
            <a:extLst>
              <a:ext uri="{FF2B5EF4-FFF2-40B4-BE49-F238E27FC236}">
                <a16:creationId xmlns:a16="http://schemas.microsoft.com/office/drawing/2014/main" id="{85F8B1B0-6148-801C-2CC1-89621EEAA99B}"/>
              </a:ext>
            </a:extLst>
          </p:cNvPr>
          <p:cNvGrpSpPr/>
          <p:nvPr/>
        </p:nvGrpSpPr>
        <p:grpSpPr>
          <a:xfrm>
            <a:off x="7213063" y="4222438"/>
            <a:ext cx="3369902" cy="629714"/>
            <a:chOff x="381000" y="2151415"/>
            <a:chExt cx="3369902" cy="629714"/>
          </a:xfrm>
        </p:grpSpPr>
        <p:sp>
          <p:nvSpPr>
            <p:cNvPr id="6275" name="TextBox 6274">
              <a:extLst>
                <a:ext uri="{FF2B5EF4-FFF2-40B4-BE49-F238E27FC236}">
                  <a16:creationId xmlns:a16="http://schemas.microsoft.com/office/drawing/2014/main" id="{0FC0E040-64B2-9EF8-DE82-80A85D78ED80}"/>
                </a:ext>
              </a:extLst>
            </p:cNvPr>
            <p:cNvSpPr txBox="1"/>
            <p:nvPr/>
          </p:nvSpPr>
          <p:spPr>
            <a:xfrm>
              <a:off x="1115469" y="2312384"/>
              <a:ext cx="26354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Data analytics in sourcing.</a:t>
              </a:r>
            </a:p>
          </p:txBody>
        </p:sp>
        <p:grpSp>
          <p:nvGrpSpPr>
            <p:cNvPr id="6276" name="Group 6275">
              <a:extLst>
                <a:ext uri="{FF2B5EF4-FFF2-40B4-BE49-F238E27FC236}">
                  <a16:creationId xmlns:a16="http://schemas.microsoft.com/office/drawing/2014/main" id="{EB67788F-21AA-E547-0C59-1D958A83A951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6277" name="Oval 8">
                <a:extLst>
                  <a:ext uri="{FF2B5EF4-FFF2-40B4-BE49-F238E27FC236}">
                    <a16:creationId xmlns:a16="http://schemas.microsoft.com/office/drawing/2014/main" id="{9B4479C6-9C1A-EF57-FF88-AC99C9A6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78" name="Oval 8">
                <a:extLst>
                  <a:ext uri="{FF2B5EF4-FFF2-40B4-BE49-F238E27FC236}">
                    <a16:creationId xmlns:a16="http://schemas.microsoft.com/office/drawing/2014/main" id="{19A6D1EB-72AD-0375-56D6-76CE07357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79" name="Oval 8">
                <a:extLst>
                  <a:ext uri="{FF2B5EF4-FFF2-40B4-BE49-F238E27FC236}">
                    <a16:creationId xmlns:a16="http://schemas.microsoft.com/office/drawing/2014/main" id="{8A18BB68-2B5B-5100-6329-FA50D42D0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grpSp>
        <p:nvGrpSpPr>
          <p:cNvPr id="6280" name="Group 6279">
            <a:extLst>
              <a:ext uri="{FF2B5EF4-FFF2-40B4-BE49-F238E27FC236}">
                <a16:creationId xmlns:a16="http://schemas.microsoft.com/office/drawing/2014/main" id="{31A2C507-550F-8603-6142-3CA9A989DC3B}"/>
              </a:ext>
            </a:extLst>
          </p:cNvPr>
          <p:cNvGrpSpPr/>
          <p:nvPr/>
        </p:nvGrpSpPr>
        <p:grpSpPr>
          <a:xfrm>
            <a:off x="7213063" y="5028509"/>
            <a:ext cx="3369902" cy="629714"/>
            <a:chOff x="381000" y="2151415"/>
            <a:chExt cx="3369902" cy="629714"/>
          </a:xfrm>
        </p:grpSpPr>
        <p:sp>
          <p:nvSpPr>
            <p:cNvPr id="6281" name="TextBox 6280">
              <a:extLst>
                <a:ext uri="{FF2B5EF4-FFF2-40B4-BE49-F238E27FC236}">
                  <a16:creationId xmlns:a16="http://schemas.microsoft.com/office/drawing/2014/main" id="{A6EB8E69-1652-2C6A-F10D-1E77190731E4}"/>
                </a:ext>
              </a:extLst>
            </p:cNvPr>
            <p:cNvSpPr txBox="1"/>
            <p:nvPr/>
          </p:nvSpPr>
          <p:spPr>
            <a:xfrm>
              <a:off x="1115469" y="2312384"/>
              <a:ext cx="26354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Localized microfactories.</a:t>
              </a:r>
            </a:p>
          </p:txBody>
        </p:sp>
        <p:grpSp>
          <p:nvGrpSpPr>
            <p:cNvPr id="6282" name="Group 6281">
              <a:extLst>
                <a:ext uri="{FF2B5EF4-FFF2-40B4-BE49-F238E27FC236}">
                  <a16:creationId xmlns:a16="http://schemas.microsoft.com/office/drawing/2014/main" id="{A5A91085-23F4-C5F1-F8D6-96DF3A8EF15F}"/>
                </a:ext>
              </a:extLst>
            </p:cNvPr>
            <p:cNvGrpSpPr/>
            <p:nvPr/>
          </p:nvGrpSpPr>
          <p:grpSpPr>
            <a:xfrm>
              <a:off x="381000" y="2151415"/>
              <a:ext cx="629690" cy="629714"/>
              <a:chOff x="5374492" y="3205391"/>
              <a:chExt cx="1414971" cy="1415029"/>
            </a:xfrm>
          </p:grpSpPr>
          <p:sp>
            <p:nvSpPr>
              <p:cNvPr id="6283" name="Oval 8">
                <a:extLst>
                  <a:ext uri="{FF2B5EF4-FFF2-40B4-BE49-F238E27FC236}">
                    <a16:creationId xmlns:a16="http://schemas.microsoft.com/office/drawing/2014/main" id="{EF6E6A45-B192-DFC9-0001-AF70D8C99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84" name="Oval 8">
                <a:extLst>
                  <a:ext uri="{FF2B5EF4-FFF2-40B4-BE49-F238E27FC236}">
                    <a16:creationId xmlns:a16="http://schemas.microsoft.com/office/drawing/2014/main" id="{8EE1D5D6-56E0-2CBE-6EFE-0AFD473E8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85" name="Oval 8">
                <a:extLst>
                  <a:ext uri="{FF2B5EF4-FFF2-40B4-BE49-F238E27FC236}">
                    <a16:creationId xmlns:a16="http://schemas.microsoft.com/office/drawing/2014/main" id="{90AF29BD-6A9A-9133-3CBC-21510B6EC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40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</p:grpSp>
      <p:pic>
        <p:nvPicPr>
          <p:cNvPr id="8194" name="Picture 2" descr="Planning ">
            <a:extLst>
              <a:ext uri="{FF2B5EF4-FFF2-40B4-BE49-F238E27FC236}">
                <a16:creationId xmlns:a16="http://schemas.microsoft.com/office/drawing/2014/main" id="{A9264DEE-A7A9-6334-A8BA-A7C11FFB3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90" y="3083654"/>
            <a:ext cx="225930" cy="22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hopping cart ">
            <a:extLst>
              <a:ext uri="{FF2B5EF4-FFF2-40B4-BE49-F238E27FC236}">
                <a16:creationId xmlns:a16="http://schemas.microsoft.com/office/drawing/2014/main" id="{6648003F-2727-7435-32C4-01DAE1BF3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7" y="4023619"/>
            <a:ext cx="265335" cy="26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Factory ">
            <a:extLst>
              <a:ext uri="{FF2B5EF4-FFF2-40B4-BE49-F238E27FC236}">
                <a16:creationId xmlns:a16="http://schemas.microsoft.com/office/drawing/2014/main" id="{BAEBC52A-4C63-4CC3-1488-099BA1BEA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8" y="4990176"/>
            <a:ext cx="241214" cy="24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nnovation ">
            <a:extLst>
              <a:ext uri="{FF2B5EF4-FFF2-40B4-BE49-F238E27FC236}">
                <a16:creationId xmlns:a16="http://schemas.microsoft.com/office/drawing/2014/main" id="{AE5965CD-CADF-DDE8-CA75-09DBA7F67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89" y="5772388"/>
            <a:ext cx="265335" cy="26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hecklists ">
            <a:extLst>
              <a:ext uri="{FF2B5EF4-FFF2-40B4-BE49-F238E27FC236}">
                <a16:creationId xmlns:a16="http://schemas.microsoft.com/office/drawing/2014/main" id="{D71C222D-7874-6A1A-926A-E23B8DF35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873" y="1981677"/>
            <a:ext cx="265334" cy="2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Transformation ">
            <a:extLst>
              <a:ext uri="{FF2B5EF4-FFF2-40B4-BE49-F238E27FC236}">
                <a16:creationId xmlns:a16="http://schemas.microsoft.com/office/drawing/2014/main" id="{827BD87C-EE0A-4970-F011-B7859B31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303" y="2808621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Production ">
            <a:extLst>
              <a:ext uri="{FF2B5EF4-FFF2-40B4-BE49-F238E27FC236}">
                <a16:creationId xmlns:a16="http://schemas.microsoft.com/office/drawing/2014/main" id="{BAD4252F-1D23-2BF9-6EEC-873465E8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815" y="3587521"/>
            <a:ext cx="265334" cy="2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Data ">
            <a:extLst>
              <a:ext uri="{FF2B5EF4-FFF2-40B4-BE49-F238E27FC236}">
                <a16:creationId xmlns:a16="http://schemas.microsoft.com/office/drawing/2014/main" id="{79308A22-004A-76C2-C662-6083AB6DD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62" y="4429963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System icon">
            <a:extLst>
              <a:ext uri="{FF2B5EF4-FFF2-40B4-BE49-F238E27FC236}">
                <a16:creationId xmlns:a16="http://schemas.microsoft.com/office/drawing/2014/main" id="{4927D835-BE82-FC01-9A4B-83A7D0888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381" y="5236377"/>
            <a:ext cx="225055" cy="22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774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69E9E-286C-6F6E-D57C-BC6D176CA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160432F7-A477-9615-1BE0-F7FAAD81CE08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AAE21D-DB6A-3347-B808-68EEB7F7F776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426057-BA09-924B-6ECC-1DF32E449B23}"/>
              </a:ext>
            </a:extLst>
          </p:cNvPr>
          <p:cNvSpPr/>
          <p:nvPr/>
        </p:nvSpPr>
        <p:spPr>
          <a:xfrm>
            <a:off x="502280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34B18FF-85EF-45D4-5AC7-462F9A723482}"/>
              </a:ext>
            </a:extLst>
          </p:cNvPr>
          <p:cNvSpPr/>
          <p:nvPr/>
        </p:nvSpPr>
        <p:spPr>
          <a:xfrm>
            <a:off x="514663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9BB324-31A9-5013-0910-8B1BDC7B048D}"/>
              </a:ext>
            </a:extLst>
          </p:cNvPr>
          <p:cNvSpPr/>
          <p:nvPr/>
        </p:nvSpPr>
        <p:spPr>
          <a:xfrm>
            <a:off x="527045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0B8DD1A-024E-6A2C-3448-62F887D7DD27}"/>
              </a:ext>
            </a:extLst>
          </p:cNvPr>
          <p:cNvSpPr/>
          <p:nvPr/>
        </p:nvSpPr>
        <p:spPr>
          <a:xfrm>
            <a:off x="5518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E806DB-C55B-724B-887B-1B7AC6D349F9}"/>
              </a:ext>
            </a:extLst>
          </p:cNvPr>
          <p:cNvSpPr/>
          <p:nvPr/>
        </p:nvSpPr>
        <p:spPr>
          <a:xfrm>
            <a:off x="539427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1496A92-FF82-2005-3F3D-5333D6858A00}"/>
              </a:ext>
            </a:extLst>
          </p:cNvPr>
          <p:cNvSpPr/>
          <p:nvPr/>
        </p:nvSpPr>
        <p:spPr>
          <a:xfrm>
            <a:off x="56467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5B001A-354D-EA50-5520-BBE3E84101D3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31512BE-594A-4E4E-A123-5D7DE0100597}"/>
              </a:ext>
            </a:extLst>
          </p:cNvPr>
          <p:cNvSpPr/>
          <p:nvPr/>
        </p:nvSpPr>
        <p:spPr>
          <a:xfrm>
            <a:off x="57753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0F474F-4791-C299-5D53-6BEAB0BF0D78}"/>
              </a:ext>
            </a:extLst>
          </p:cNvPr>
          <p:cNvGrpSpPr/>
          <p:nvPr/>
        </p:nvGrpSpPr>
        <p:grpSpPr>
          <a:xfrm>
            <a:off x="275985" y="535223"/>
            <a:ext cx="7901720" cy="1412092"/>
            <a:chOff x="275985" y="1357307"/>
            <a:chExt cx="7901720" cy="14120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4B00FF-86CA-37E9-7E04-04A023966371}"/>
                </a:ext>
              </a:extLst>
            </p:cNvPr>
            <p:cNvSpPr txBox="1"/>
            <p:nvPr/>
          </p:nvSpPr>
          <p:spPr>
            <a:xfrm>
              <a:off x="288685" y="2430845"/>
              <a:ext cx="65214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1"/>
              <a:r>
                <a:rPr lang="en-US" sz="1600" dirty="0"/>
                <a:t>Everyone has a role to play.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BAB33B2-2491-607A-974B-825446960DCA}"/>
                </a:ext>
              </a:extLst>
            </p:cNvPr>
            <p:cNvGrpSpPr/>
            <p:nvPr/>
          </p:nvGrpSpPr>
          <p:grpSpPr>
            <a:xfrm>
              <a:off x="275985" y="1357307"/>
              <a:ext cx="7901720" cy="986582"/>
              <a:chOff x="275985" y="1357307"/>
              <a:chExt cx="7901720" cy="986582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831B4277-0FFC-4351-C582-15B394771DAB}"/>
                  </a:ext>
                </a:extLst>
              </p:cNvPr>
              <p:cNvGrpSpPr/>
              <p:nvPr/>
            </p:nvGrpSpPr>
            <p:grpSpPr>
              <a:xfrm>
                <a:off x="290023" y="1357307"/>
                <a:ext cx="7887682" cy="986582"/>
                <a:chOff x="290023" y="182784"/>
                <a:chExt cx="7887682" cy="986582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41A2989-59BA-5897-9477-3A1E6F33546B}"/>
                    </a:ext>
                  </a:extLst>
                </p:cNvPr>
                <p:cNvSpPr txBox="1"/>
                <p:nvPr/>
              </p:nvSpPr>
              <p:spPr>
                <a:xfrm>
                  <a:off x="290023" y="584591"/>
                  <a:ext cx="7887682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3200" dirty="0">
                      <a:latin typeface="+mj-lt"/>
                    </a:rPr>
                    <a:t>How Can We All Take Action ? </a:t>
                  </a:r>
                </a:p>
              </p:txBody>
            </p:sp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862294B1-8D07-866D-0A18-8220E3ABAE6A}"/>
                    </a:ext>
                  </a:extLst>
                </p:cNvPr>
                <p:cNvSpPr/>
                <p:nvPr/>
              </p:nvSpPr>
              <p:spPr>
                <a:xfrm>
                  <a:off x="381000" y="182784"/>
                  <a:ext cx="801443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AC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3C23497-BCCD-39BF-EDD4-71BCD3827535}"/>
                  </a:ext>
                </a:extLst>
              </p:cNvPr>
              <p:cNvSpPr txBox="1"/>
              <p:nvPr/>
            </p:nvSpPr>
            <p:spPr>
              <a:xfrm>
                <a:off x="275985" y="1436970"/>
                <a:ext cx="22386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What’s Next ? </a:t>
                </a:r>
              </a:p>
            </p:txBody>
          </p:sp>
        </p:grpSp>
      </p:grpSp>
      <p:grpSp>
        <p:nvGrpSpPr>
          <p:cNvPr id="6309" name="Group 6308">
            <a:extLst>
              <a:ext uri="{FF2B5EF4-FFF2-40B4-BE49-F238E27FC236}">
                <a16:creationId xmlns:a16="http://schemas.microsoft.com/office/drawing/2014/main" id="{F2EC0D52-DBE2-5E92-2E65-3951BDB7A0D6}"/>
              </a:ext>
            </a:extLst>
          </p:cNvPr>
          <p:cNvGrpSpPr/>
          <p:nvPr/>
        </p:nvGrpSpPr>
        <p:grpSpPr>
          <a:xfrm>
            <a:off x="355993" y="2436985"/>
            <a:ext cx="8473682" cy="3170518"/>
            <a:chOff x="355993" y="2116178"/>
            <a:chExt cx="8473682" cy="3170518"/>
          </a:xfrm>
        </p:grpSpPr>
        <p:grpSp>
          <p:nvGrpSpPr>
            <p:cNvPr id="6305" name="Group 6304">
              <a:extLst>
                <a:ext uri="{FF2B5EF4-FFF2-40B4-BE49-F238E27FC236}">
                  <a16:creationId xmlns:a16="http://schemas.microsoft.com/office/drawing/2014/main" id="{73C9301E-9FE8-24D4-52DB-5D8B7688A7B4}"/>
                </a:ext>
              </a:extLst>
            </p:cNvPr>
            <p:cNvGrpSpPr/>
            <p:nvPr/>
          </p:nvGrpSpPr>
          <p:grpSpPr>
            <a:xfrm>
              <a:off x="381001" y="2116178"/>
              <a:ext cx="6071662" cy="928687"/>
              <a:chOff x="381001" y="2116178"/>
              <a:chExt cx="6071662" cy="928687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42A16842-46DA-9316-3A99-219BF1AEFA11}"/>
                  </a:ext>
                </a:extLst>
              </p:cNvPr>
              <p:cNvSpPr/>
              <p:nvPr/>
            </p:nvSpPr>
            <p:spPr>
              <a:xfrm>
                <a:off x="381001" y="2116178"/>
                <a:ext cx="6071662" cy="928687"/>
              </a:xfrm>
              <a:prstGeom prst="roundRect">
                <a:avLst>
                  <a:gd name="adj" fmla="val 729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4094D13-7206-70C9-0F66-E0B71B1D0349}"/>
                  </a:ext>
                </a:extLst>
              </p:cNvPr>
              <p:cNvSpPr txBox="1"/>
              <p:nvPr/>
            </p:nvSpPr>
            <p:spPr>
              <a:xfrm>
                <a:off x="1221820" y="2224128"/>
                <a:ext cx="5061465" cy="723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en-US" sz="1200" b="1" dirty="0"/>
                  <a:t>Businesses &amp; Retailers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200" dirty="0"/>
                  <a:t>Adopt circular fashion models. Partner with ethical suppliers.  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200" dirty="0"/>
                  <a:t>Invest in sustainable logistics and work with n.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BA46129-EA78-EEEF-C5B6-95B5BBEEDE01}"/>
                  </a:ext>
                </a:extLst>
              </p:cNvPr>
              <p:cNvGrpSpPr/>
              <p:nvPr/>
            </p:nvGrpSpPr>
            <p:grpSpPr>
              <a:xfrm>
                <a:off x="487352" y="2265664"/>
                <a:ext cx="629690" cy="629714"/>
                <a:chOff x="5374492" y="3205391"/>
                <a:chExt cx="1414971" cy="1415029"/>
              </a:xfrm>
            </p:grpSpPr>
            <p:sp>
              <p:nvSpPr>
                <p:cNvPr id="43" name="Oval 8">
                  <a:extLst>
                    <a:ext uri="{FF2B5EF4-FFF2-40B4-BE49-F238E27FC236}">
                      <a16:creationId xmlns:a16="http://schemas.microsoft.com/office/drawing/2014/main" id="{5DC89859-E052-5965-B587-6E9F7742C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4" name="Oval 8">
                  <a:extLst>
                    <a:ext uri="{FF2B5EF4-FFF2-40B4-BE49-F238E27FC236}">
                      <a16:creationId xmlns:a16="http://schemas.microsoft.com/office/drawing/2014/main" id="{094B487E-8ED8-6577-8B2B-835A707ADD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5" name="Oval 8">
                  <a:extLst>
                    <a:ext uri="{FF2B5EF4-FFF2-40B4-BE49-F238E27FC236}">
                      <a16:creationId xmlns:a16="http://schemas.microsoft.com/office/drawing/2014/main" id="{1B945EFF-121B-54F0-2239-4F8C1322AA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40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grpSp>
          <p:nvGrpSpPr>
            <p:cNvPr id="6306" name="Group 6305">
              <a:extLst>
                <a:ext uri="{FF2B5EF4-FFF2-40B4-BE49-F238E27FC236}">
                  <a16:creationId xmlns:a16="http://schemas.microsoft.com/office/drawing/2014/main" id="{FA9AD6ED-DFD0-078A-2F95-29063E87B752}"/>
                </a:ext>
              </a:extLst>
            </p:cNvPr>
            <p:cNvGrpSpPr/>
            <p:nvPr/>
          </p:nvGrpSpPr>
          <p:grpSpPr>
            <a:xfrm>
              <a:off x="381001" y="3218637"/>
              <a:ext cx="6071662" cy="938975"/>
              <a:chOff x="381001" y="3218637"/>
              <a:chExt cx="6071662" cy="938975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70BC23DD-B854-9BEF-14FD-70E2FBFC3671}"/>
                  </a:ext>
                </a:extLst>
              </p:cNvPr>
              <p:cNvSpPr/>
              <p:nvPr/>
            </p:nvSpPr>
            <p:spPr>
              <a:xfrm>
                <a:off x="381001" y="3218637"/>
                <a:ext cx="6071662" cy="928687"/>
              </a:xfrm>
              <a:prstGeom prst="roundRect">
                <a:avLst>
                  <a:gd name="adj" fmla="val 7290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C644B23-15CD-ADBC-6429-E460E23ECE0E}"/>
                  </a:ext>
                </a:extLst>
              </p:cNvPr>
              <p:cNvSpPr txBox="1"/>
              <p:nvPr/>
            </p:nvSpPr>
            <p:spPr>
              <a:xfrm>
                <a:off x="1182686" y="3249671"/>
                <a:ext cx="5061465" cy="907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en-US" sz="1200" b="1" dirty="0"/>
                  <a:t>Consumers &amp; Industry Experts 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200" dirty="0"/>
                  <a:t>Advocate for transparency. Choose to work with brands that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200" dirty="0"/>
                  <a:t>Prioritize ethical sourcing, sustainable fabrics, and responsible manufacturing. 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55070956-728E-053F-FBE9-E518850C3173}"/>
                  </a:ext>
                </a:extLst>
              </p:cNvPr>
              <p:cNvGrpSpPr/>
              <p:nvPr/>
            </p:nvGrpSpPr>
            <p:grpSpPr>
              <a:xfrm>
                <a:off x="487352" y="3368123"/>
                <a:ext cx="629690" cy="629714"/>
                <a:chOff x="5374492" y="3205391"/>
                <a:chExt cx="1414971" cy="1415029"/>
              </a:xfrm>
            </p:grpSpPr>
            <p:sp>
              <p:nvSpPr>
                <p:cNvPr id="51" name="Oval 8">
                  <a:extLst>
                    <a:ext uri="{FF2B5EF4-FFF2-40B4-BE49-F238E27FC236}">
                      <a16:creationId xmlns:a16="http://schemas.microsoft.com/office/drawing/2014/main" id="{7E10763C-2D36-5D8E-64DA-F02A5D5EB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2" name="Oval 8">
                  <a:extLst>
                    <a:ext uri="{FF2B5EF4-FFF2-40B4-BE49-F238E27FC236}">
                      <a16:creationId xmlns:a16="http://schemas.microsoft.com/office/drawing/2014/main" id="{1345AC23-695D-B694-6F97-6333DD288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3" name="Oval 8">
                  <a:extLst>
                    <a:ext uri="{FF2B5EF4-FFF2-40B4-BE49-F238E27FC236}">
                      <a16:creationId xmlns:a16="http://schemas.microsoft.com/office/drawing/2014/main" id="{CE867811-314F-B5B9-3334-2C380D93F5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40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sp>
          <p:nvSpPr>
            <p:cNvPr id="6294" name="TextBox 6293">
              <a:extLst>
                <a:ext uri="{FF2B5EF4-FFF2-40B4-BE49-F238E27FC236}">
                  <a16:creationId xmlns:a16="http://schemas.microsoft.com/office/drawing/2014/main" id="{82FDB0C2-B9AB-23FB-48BC-8F1687061076}"/>
                </a:ext>
              </a:extLst>
            </p:cNvPr>
            <p:cNvSpPr txBox="1"/>
            <p:nvPr/>
          </p:nvSpPr>
          <p:spPr>
            <a:xfrm>
              <a:off x="355993" y="5009697"/>
              <a:ext cx="847368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sz="1200" b="1" dirty="0"/>
                <a:t>Together, we can shift the perception of off-price from ”cheap fashion” to smart impactful fashion.</a:t>
              </a:r>
            </a:p>
          </p:txBody>
        </p:sp>
      </p:grpSp>
      <p:pic>
        <p:nvPicPr>
          <p:cNvPr id="1027" name="Picture 3" descr="Store ">
            <a:extLst>
              <a:ext uri="{FF2B5EF4-FFF2-40B4-BE49-F238E27FC236}">
                <a16:creationId xmlns:a16="http://schemas.microsoft.com/office/drawing/2014/main" id="{702B1A91-F3C4-79D4-72F6-F1CB4C1D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77" y="2759195"/>
            <a:ext cx="231800" cy="2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nvestor ">
            <a:extLst>
              <a:ext uri="{FF2B5EF4-FFF2-40B4-BE49-F238E27FC236}">
                <a16:creationId xmlns:a16="http://schemas.microsoft.com/office/drawing/2014/main" id="{3FFD3570-E21E-902A-E668-C00B0499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89" y="3856236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872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96AF-D3A5-A062-3F4B-44399E82B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bag with paper cups and utensils&#10;&#10;AI-generated content may be incorrect.">
            <a:extLst>
              <a:ext uri="{FF2B5EF4-FFF2-40B4-BE49-F238E27FC236}">
                <a16:creationId xmlns:a16="http://schemas.microsoft.com/office/drawing/2014/main" id="{812716BE-2013-E8CD-3444-CBFE647798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7" b="8437"/>
          <a:stretch>
            <a:fillRect/>
          </a:stretch>
        </p:blipFill>
        <p:spPr/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BFD1B8-83F7-91AB-9EF8-078BC752FDE2}"/>
              </a:ext>
            </a:extLst>
          </p:cNvPr>
          <p:cNvSpPr>
            <a:spLocks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A person with long hair smiling&#10;&#10;AI-generated content may be incorrect.">
            <a:extLst>
              <a:ext uri="{FF2B5EF4-FFF2-40B4-BE49-F238E27FC236}">
                <a16:creationId xmlns:a16="http://schemas.microsoft.com/office/drawing/2014/main" id="{A820AAA5-5CEB-E44D-D2AF-18DEF5982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6769100" y="-397621"/>
            <a:ext cx="5422901" cy="7255621"/>
          </a:xfrm>
          <a:prstGeom prst="rect">
            <a:avLst/>
          </a:prstGeom>
        </p:spPr>
      </p:pic>
      <p:pic>
        <p:nvPicPr>
          <p:cNvPr id="37" name="Picture 2" descr="Kenchen Bharwani">
            <a:extLst>
              <a:ext uri="{FF2B5EF4-FFF2-40B4-BE49-F238E27FC236}">
                <a16:creationId xmlns:a16="http://schemas.microsoft.com/office/drawing/2014/main" id="{25500A3B-74D4-A2D9-FE74-D52AF873F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759" y="267499"/>
            <a:ext cx="1222452" cy="65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8A533CB-3EEC-D637-2262-FAA8512B740D}"/>
              </a:ext>
            </a:extLst>
          </p:cNvPr>
          <p:cNvGrpSpPr/>
          <p:nvPr/>
        </p:nvGrpSpPr>
        <p:grpSpPr>
          <a:xfrm>
            <a:off x="336419" y="777878"/>
            <a:ext cx="6096263" cy="4880299"/>
            <a:chOff x="336419" y="616026"/>
            <a:chExt cx="6096263" cy="488029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1D6F2DF-BBDC-3B23-2838-735B48C28E52}"/>
                </a:ext>
              </a:extLst>
            </p:cNvPr>
            <p:cNvGrpSpPr/>
            <p:nvPr/>
          </p:nvGrpSpPr>
          <p:grpSpPr>
            <a:xfrm>
              <a:off x="336419" y="616026"/>
              <a:ext cx="6096263" cy="4880299"/>
              <a:chOff x="336419" y="535223"/>
              <a:chExt cx="6096263" cy="48802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D34FCB4-0EE9-EDFD-1BBF-CDEDFEF992A1}"/>
                  </a:ext>
                </a:extLst>
              </p:cNvPr>
              <p:cNvGrpSpPr/>
              <p:nvPr/>
            </p:nvGrpSpPr>
            <p:grpSpPr>
              <a:xfrm>
                <a:off x="336419" y="535223"/>
                <a:ext cx="6096263" cy="1764942"/>
                <a:chOff x="336419" y="182784"/>
                <a:chExt cx="6096263" cy="1764942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5CD6020A-5BEA-B513-5C8F-E982732AB544}"/>
                    </a:ext>
                  </a:extLst>
                </p:cNvPr>
                <p:cNvSpPr txBox="1"/>
                <p:nvPr/>
              </p:nvSpPr>
              <p:spPr>
                <a:xfrm>
                  <a:off x="336419" y="1116729"/>
                  <a:ext cx="6096263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4800" dirty="0">
                      <a:solidFill>
                        <a:schemeClr val="bg1"/>
                      </a:solidFill>
                      <a:latin typeface="+mj-lt"/>
                    </a:rPr>
                    <a:t>THANK YOU</a:t>
                  </a:r>
                </a:p>
              </p:txBody>
            </p: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3B20BF49-0867-9116-2B01-E716B009F50D}"/>
                    </a:ext>
                  </a:extLst>
                </p:cNvPr>
                <p:cNvSpPr/>
                <p:nvPr/>
              </p:nvSpPr>
              <p:spPr>
                <a:xfrm>
                  <a:off x="381000" y="182784"/>
                  <a:ext cx="801443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AC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4AC6133-A54F-E742-DFEB-8060D7802BC2}"/>
                  </a:ext>
                </a:extLst>
              </p:cNvPr>
              <p:cNvGrpSpPr/>
              <p:nvPr/>
            </p:nvGrpSpPr>
            <p:grpSpPr>
              <a:xfrm>
                <a:off x="381000" y="2923521"/>
                <a:ext cx="4279900" cy="629714"/>
                <a:chOff x="381000" y="2151415"/>
                <a:chExt cx="4279900" cy="62971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2103D71-2B9C-7128-FE8E-2FE622239445}"/>
                    </a:ext>
                  </a:extLst>
                </p:cNvPr>
                <p:cNvSpPr txBox="1"/>
                <p:nvPr/>
              </p:nvSpPr>
              <p:spPr>
                <a:xfrm>
                  <a:off x="1115469" y="2312384"/>
                  <a:ext cx="354543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</a:rPr>
                    <a:t>Thank you for your time.</a:t>
                  </a: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83BDFD5B-7968-3367-72E1-34DE2513DB23}"/>
                    </a:ext>
                  </a:extLst>
                </p:cNvPr>
                <p:cNvGrpSpPr/>
                <p:nvPr/>
              </p:nvGrpSpPr>
              <p:grpSpPr>
                <a:xfrm>
                  <a:off x="381000" y="2151415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18" name="Oval 8">
                    <a:extLst>
                      <a:ext uri="{FF2B5EF4-FFF2-40B4-BE49-F238E27FC236}">
                        <a16:creationId xmlns:a16="http://schemas.microsoft.com/office/drawing/2014/main" id="{B630F315-0325-2535-BF9F-C22647B63F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bg1">
                      <a:alpha val="18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20" name="Oval 8">
                    <a:extLst>
                      <a:ext uri="{FF2B5EF4-FFF2-40B4-BE49-F238E27FC236}">
                        <a16:creationId xmlns:a16="http://schemas.microsoft.com/office/drawing/2014/main" id="{5265898C-FB8E-2834-683B-26E3500C2B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4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21" name="Oval 8">
                    <a:extLst>
                      <a:ext uri="{FF2B5EF4-FFF2-40B4-BE49-F238E27FC236}">
                        <a16:creationId xmlns:a16="http://schemas.microsoft.com/office/drawing/2014/main" id="{EE598CB2-42C1-5EB4-C67C-BA9B8F4A3A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40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C86548A-C22D-20BE-AC58-FEE5B334B5C1}"/>
                  </a:ext>
                </a:extLst>
              </p:cNvPr>
              <p:cNvGrpSpPr/>
              <p:nvPr/>
            </p:nvGrpSpPr>
            <p:grpSpPr>
              <a:xfrm>
                <a:off x="381000" y="3854664"/>
                <a:ext cx="4279900" cy="629714"/>
                <a:chOff x="381000" y="2151415"/>
                <a:chExt cx="4279900" cy="629714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8769537-FA8A-44AA-91F9-7681472CB29F}"/>
                    </a:ext>
                  </a:extLst>
                </p:cNvPr>
                <p:cNvSpPr txBox="1"/>
                <p:nvPr/>
              </p:nvSpPr>
              <p:spPr>
                <a:xfrm>
                  <a:off x="1115469" y="2204048"/>
                  <a:ext cx="3545431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</a:rPr>
                    <a:t>Questions, collaboration ideas, or curious about implementation?</a:t>
                  </a:r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BED9AF23-7DAE-B284-BF4C-3B9697E232DC}"/>
                    </a:ext>
                  </a:extLst>
                </p:cNvPr>
                <p:cNvGrpSpPr/>
                <p:nvPr/>
              </p:nvGrpSpPr>
              <p:grpSpPr>
                <a:xfrm>
                  <a:off x="381000" y="2151415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26" name="Oval 8">
                    <a:extLst>
                      <a:ext uri="{FF2B5EF4-FFF2-40B4-BE49-F238E27FC236}">
                        <a16:creationId xmlns:a16="http://schemas.microsoft.com/office/drawing/2014/main" id="{BEE37720-D890-FCAC-6DD0-62C9D66975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bg1">
                      <a:alpha val="18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28" name="Oval 8">
                    <a:extLst>
                      <a:ext uri="{FF2B5EF4-FFF2-40B4-BE49-F238E27FC236}">
                        <a16:creationId xmlns:a16="http://schemas.microsoft.com/office/drawing/2014/main" id="{1422AEA8-0B0C-2AA2-7BA9-238D8B6A06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4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29" name="Oval 8">
                    <a:extLst>
                      <a:ext uri="{FF2B5EF4-FFF2-40B4-BE49-F238E27FC236}">
                        <a16:creationId xmlns:a16="http://schemas.microsoft.com/office/drawing/2014/main" id="{15FCF527-631B-8AFA-4532-16121A6E87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40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6B9B522-6508-A202-3F60-58FC60E5207C}"/>
                  </a:ext>
                </a:extLst>
              </p:cNvPr>
              <p:cNvGrpSpPr/>
              <p:nvPr/>
            </p:nvGrpSpPr>
            <p:grpSpPr>
              <a:xfrm>
                <a:off x="381000" y="4785808"/>
                <a:ext cx="4279900" cy="629714"/>
                <a:chOff x="381000" y="2151415"/>
                <a:chExt cx="4279900" cy="629714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61FF33F-A9AC-A2C0-EE02-6E559E2CEED6}"/>
                    </a:ext>
                  </a:extLst>
                </p:cNvPr>
                <p:cNvSpPr txBox="1"/>
                <p:nvPr/>
              </p:nvSpPr>
              <p:spPr>
                <a:xfrm>
                  <a:off x="1115469" y="2204048"/>
                  <a:ext cx="3545431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</a:rPr>
                    <a:t>Let’s connect and build a more circular fashion world together.</a:t>
                  </a:r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92A0DA48-43F2-4D04-171C-17DE759AEB03}"/>
                    </a:ext>
                  </a:extLst>
                </p:cNvPr>
                <p:cNvGrpSpPr/>
                <p:nvPr/>
              </p:nvGrpSpPr>
              <p:grpSpPr>
                <a:xfrm>
                  <a:off x="381000" y="2151415"/>
                  <a:ext cx="629690" cy="629714"/>
                  <a:chOff x="5374492" y="3205391"/>
                  <a:chExt cx="1414971" cy="1415029"/>
                </a:xfrm>
              </p:grpSpPr>
              <p:sp>
                <p:nvSpPr>
                  <p:cNvPr id="33" name="Oval 8">
                    <a:extLst>
                      <a:ext uri="{FF2B5EF4-FFF2-40B4-BE49-F238E27FC236}">
                        <a16:creationId xmlns:a16="http://schemas.microsoft.com/office/drawing/2014/main" id="{3ED11F00-270F-2B8D-A60B-7B29CC07BD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4492" y="3205391"/>
                    <a:ext cx="1414971" cy="1415029"/>
                  </a:xfrm>
                  <a:prstGeom prst="ellipse">
                    <a:avLst/>
                  </a:prstGeom>
                  <a:solidFill>
                    <a:schemeClr val="bg1">
                      <a:alpha val="18000"/>
                    </a:schemeClr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34" name="Oval 8">
                    <a:extLst>
                      <a:ext uri="{FF2B5EF4-FFF2-40B4-BE49-F238E27FC236}">
                        <a16:creationId xmlns:a16="http://schemas.microsoft.com/office/drawing/2014/main" id="{D6F41AD0-061A-0E64-092D-B4AD83751C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0672" y="3291574"/>
                    <a:ext cx="1242612" cy="1242663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  <p:sp>
                <p:nvSpPr>
                  <p:cNvPr id="35" name="Oval 8">
                    <a:extLst>
                      <a:ext uri="{FF2B5EF4-FFF2-40B4-BE49-F238E27FC236}">
                        <a16:creationId xmlns:a16="http://schemas.microsoft.com/office/drawing/2014/main" id="{E44E8525-944B-ABA9-1B99-00D6F59419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2759" y="3323662"/>
                    <a:ext cx="1178440" cy="1178488"/>
                  </a:xfrm>
                  <a:prstGeom prst="ellipse">
                    <a:avLst/>
                  </a:prstGeom>
                  <a:solidFill>
                    <a:srgbClr val="FFCAC7"/>
                  </a:solidFill>
                  <a:ln w="12700" cap="flat" cmpd="sng">
                    <a:noFill/>
                    <a:prstDash val="solid"/>
                    <a:miter lim="400000"/>
                    <a:headEnd type="none" w="med" len="med"/>
                    <a:tailEnd type="none" w="med" len="med"/>
                  </a:ln>
                  <a:effectLst/>
                </p:spPr>
                <p:txBody>
                  <a:bodyPr lIns="25400" tIns="25400" rIns="25400" bIns="25400" anchor="ctr"/>
                  <a:lstStyle/>
                  <a:p>
                    <a:endParaRPr lang="ar-IQ" sz="1600" dirty="0">
                      <a:solidFill>
                        <a:schemeClr val="bg1"/>
                      </a:solidFill>
                      <a:latin typeface="Helvetica Light" charset="0"/>
                      <a:ea typeface="Helvetica Light" charset="0"/>
                      <a:cs typeface="Helvetica Light" charset="0"/>
                      <a:sym typeface="Helvetica Light" charset="0"/>
                    </a:endParaRPr>
                  </a:p>
                </p:txBody>
              </p:sp>
            </p:grpSp>
          </p:grpSp>
        </p:grpSp>
        <p:pic>
          <p:nvPicPr>
            <p:cNvPr id="3074" name="Picture 2" descr="Fashion ">
              <a:extLst>
                <a:ext uri="{FF2B5EF4-FFF2-40B4-BE49-F238E27FC236}">
                  <a16:creationId xmlns:a16="http://schemas.microsoft.com/office/drawing/2014/main" id="{F38DC2BF-3FC3-665C-43AC-E6B28E4DB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54" y="5072005"/>
              <a:ext cx="265334" cy="265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Deal ">
              <a:extLst>
                <a:ext uri="{FF2B5EF4-FFF2-40B4-BE49-F238E27FC236}">
                  <a16:creationId xmlns:a16="http://schemas.microsoft.com/office/drawing/2014/main" id="{E519E907-E7FB-5CB6-2CBD-AD10949E23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516" y="4147187"/>
              <a:ext cx="265334" cy="265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Clock ">
              <a:extLst>
                <a:ext uri="{FF2B5EF4-FFF2-40B4-BE49-F238E27FC236}">
                  <a16:creationId xmlns:a16="http://schemas.microsoft.com/office/drawing/2014/main" id="{61B9BBDA-7F35-9795-9067-71E64B2D7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474" y="3187189"/>
              <a:ext cx="265334" cy="265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80" name="Picture 8" descr="World wide web ">
            <a:hlinkClick r:id="rId10"/>
            <a:extLst>
              <a:ext uri="{FF2B5EF4-FFF2-40B4-BE49-F238E27FC236}">
                <a16:creationId xmlns:a16="http://schemas.microsoft.com/office/drawing/2014/main" id="{8332BEF2-0003-8000-05EE-93D5A7C75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60" y="6019799"/>
            <a:ext cx="494049" cy="49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acebook ">
            <a:hlinkClick r:id="rId12"/>
            <a:extLst>
              <a:ext uri="{FF2B5EF4-FFF2-40B4-BE49-F238E27FC236}">
                <a16:creationId xmlns:a16="http://schemas.microsoft.com/office/drawing/2014/main" id="{710D88FA-59A4-345C-C433-15CEEBFF7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51" y="6009496"/>
            <a:ext cx="494049" cy="49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nstagram ">
            <a:hlinkClick r:id="rId14"/>
            <a:extLst>
              <a:ext uri="{FF2B5EF4-FFF2-40B4-BE49-F238E27FC236}">
                <a16:creationId xmlns:a16="http://schemas.microsoft.com/office/drawing/2014/main" id="{635F804A-BF00-D5CF-DE73-42ECC1E6D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641" y="6019944"/>
            <a:ext cx="449136" cy="44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CB7CF26-724A-2151-CAA8-733CABBC2EE0}"/>
              </a:ext>
            </a:extLst>
          </p:cNvPr>
          <p:cNvCxnSpPr/>
          <p:nvPr/>
        </p:nvCxnSpPr>
        <p:spPr>
          <a:xfrm>
            <a:off x="1038030" y="6040221"/>
            <a:ext cx="0" cy="408437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92E4DFA-3D54-C550-66FA-E444E5778BDC}"/>
              </a:ext>
            </a:extLst>
          </p:cNvPr>
          <p:cNvCxnSpPr/>
          <p:nvPr/>
        </p:nvCxnSpPr>
        <p:spPr>
          <a:xfrm>
            <a:off x="1923121" y="6040221"/>
            <a:ext cx="0" cy="408437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877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88">
      <a:majorFont>
        <a:latin typeface="Georgia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868</Words>
  <Application>Microsoft Macintosh PowerPoint</Application>
  <PresentationFormat>Widescreen</PresentationFormat>
  <Paragraphs>136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Talha Raja</dc:creator>
  <cp:lastModifiedBy>Manjoo Nanwani</cp:lastModifiedBy>
  <cp:revision>15</cp:revision>
  <cp:lastPrinted>2025-04-29T02:38:49Z</cp:lastPrinted>
  <dcterms:created xsi:type="dcterms:W3CDTF">2025-03-18T18:20:29Z</dcterms:created>
  <dcterms:modified xsi:type="dcterms:W3CDTF">2025-04-29T03:12:29Z</dcterms:modified>
</cp:coreProperties>
</file>